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9" r:id="rId4"/>
    <p:sldId id="259" r:id="rId5"/>
    <p:sldId id="275" r:id="rId6"/>
    <p:sldId id="2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908"/>
    <p:restoredTop sz="94674"/>
  </p:normalViewPr>
  <p:slideViewPr>
    <p:cSldViewPr snapToGrid="0" snapToObjects="1">
      <p:cViewPr>
        <p:scale>
          <a:sx n="110" d="100"/>
          <a:sy n="110" d="100"/>
        </p:scale>
        <p:origin x="688" y="1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64E86D-17A9-FD4D-910D-A25722960678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8B74D-5E5E-8C4F-BBA3-69A9DE2D0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0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130429-D335-054A-8C05-2EF7E91629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7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1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6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8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2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6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7659F-7FEC-4447-A053-8B4D05081823}" type="datetimeFigureOut">
              <a:rPr lang="en-US" smtClean="0"/>
              <a:t>2/19/21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18630-CB22-6744-8C95-ED53F2C2B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8" Type="http://schemas.openxmlformats.org/officeDocument/2006/relationships/image" Target="../media/image8.emf"/><Relationship Id="rId9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F941FF-2209-704A-80A7-788343CC2BE3}"/>
              </a:ext>
            </a:extLst>
          </p:cNvPr>
          <p:cNvSpPr/>
          <p:nvPr/>
        </p:nvSpPr>
        <p:spPr>
          <a:xfrm>
            <a:off x="4278250" y="1912692"/>
            <a:ext cx="3090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QI Project</a:t>
            </a: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F2B6237-7D15-B24B-8DFD-F04A586E3FCB}"/>
              </a:ext>
            </a:extLst>
          </p:cNvPr>
          <p:cNvSpPr txBox="1"/>
          <p:nvPr/>
        </p:nvSpPr>
        <p:spPr>
          <a:xfrm>
            <a:off x="1125377" y="3429000"/>
            <a:ext cx="93960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Checking </a:t>
            </a:r>
            <a:r>
              <a:rPr lang="en-US" sz="14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Second Hand Smoke </a:t>
            </a:r>
            <a:r>
              <a:rPr lang="en-US" sz="14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Exposure for Paediatric Asthma patients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133899D-32D5-ED4A-9791-EA371476D9DC}"/>
              </a:ext>
            </a:extLst>
          </p:cNvPr>
          <p:cNvSpPr txBox="1"/>
          <p:nvPr/>
        </p:nvSpPr>
        <p:spPr>
          <a:xfrm>
            <a:off x="3854393" y="5387221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3EE9C04B-D195-D74D-B9CD-46A2A56FD88D}"/>
              </a:ext>
            </a:extLst>
          </p:cNvPr>
          <p:cNvSpPr/>
          <p:nvPr/>
        </p:nvSpPr>
        <p:spPr>
          <a:xfrm>
            <a:off x="5515028" y="4207886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0A7E23-41D1-E84A-9E3C-6779876DFAF7}"/>
              </a:ext>
            </a:extLst>
          </p:cNvPr>
          <p:cNvSpPr/>
          <p:nvPr/>
        </p:nvSpPr>
        <p:spPr>
          <a:xfrm>
            <a:off x="5515028" y="4423932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877" y="3779602"/>
            <a:ext cx="4408336" cy="17058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1200" spc="3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Allowing you to achieve incremental and measurable changes to make a real difference to patients</a:t>
            </a:r>
            <a:endParaRPr lang="en-US" sz="1200" spc="3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081C462-7DD5-6745-9D02-81D0A8254F74}"/>
              </a:ext>
            </a:extLst>
          </p:cNvPr>
          <p:cNvSpPr/>
          <p:nvPr/>
        </p:nvSpPr>
        <p:spPr>
          <a:xfrm>
            <a:off x="1096716" y="1972590"/>
            <a:ext cx="37067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Improvement with ICST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14877" y="320938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17661" y="342900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07F0D467-3953-2E4D-8561-C632C83F62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6376">
            <a:off x="6440702" y="-586926"/>
            <a:ext cx="6061176" cy="8564901"/>
          </a:xfrm>
          <a:prstGeom prst="rect">
            <a:avLst/>
          </a:prstGeom>
          <a:effectLst>
            <a:outerShdw blurRad="50800" dist="50800" dir="13500000" algn="ctr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90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DB8DAA6-A5A6-5C43-AE23-735E7077AA5A}"/>
              </a:ext>
            </a:extLst>
          </p:cNvPr>
          <p:cNvSpPr/>
          <p:nvPr/>
        </p:nvSpPr>
        <p:spPr>
          <a:xfrm>
            <a:off x="1807449" y="1723832"/>
            <a:ext cx="30539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THE PROBLEM? 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3AAED65-CF56-3240-AB6B-2797515F8E39}"/>
              </a:ext>
            </a:extLst>
          </p:cNvPr>
          <p:cNvSpPr/>
          <p:nvPr/>
        </p:nvSpPr>
        <p:spPr>
          <a:xfrm>
            <a:off x="1899863" y="286063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F6F556-1DAE-644E-9282-AA9BB6724DA8}"/>
              </a:ext>
            </a:extLst>
          </p:cNvPr>
          <p:cNvSpPr/>
          <p:nvPr/>
        </p:nvSpPr>
        <p:spPr>
          <a:xfrm>
            <a:off x="1902647" y="308025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B296FF32-2DED-214E-AF51-A3407474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448" y="3573357"/>
            <a:ext cx="4906303" cy="24917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Data collected from GP practices across Wales suggest that less than 1% patients on the paediatric asthma registers have been asked about their exposure to second hand smoke and their parent’s offered Very Brief Advice</a:t>
            </a:r>
            <a:r>
              <a:rPr lang="en-US" sz="1400" dirty="0" smtClean="0">
                <a:solidFill>
                  <a:srgbClr val="222222"/>
                </a:solidFill>
                <a:latin typeface="Open Sans" charset="0"/>
              </a:rPr>
              <a:t>.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222222"/>
                </a:solidFill>
                <a:latin typeface="Open Sans" charset="0"/>
              </a:rPr>
              <a:t>This QI project will ensure that these conversations are happening during every Paediatric Asthma Review, and these conversations are being coded.</a:t>
            </a:r>
            <a:endParaRPr lang="en-US" sz="1400" b="0" i="0" dirty="0">
              <a:solidFill>
                <a:srgbClr val="222222"/>
              </a:solidFill>
              <a:effectLst/>
              <a:latin typeface="Open Sans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BF7F961-8DEE-3A45-A65A-2FFFA6D25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279" y="534339"/>
            <a:ext cx="1193247" cy="8870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01DCC7BD-E6D5-7740-AA57-F787A6511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6526" y="1673926"/>
            <a:ext cx="1077231" cy="10924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93BA34F-4659-4E46-8900-893A3B4B3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2263" y="3036533"/>
            <a:ext cx="1037002" cy="10736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2238A04-E0F5-6F49-BE41-F8EADA0E5C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265" y="4594392"/>
            <a:ext cx="1005286" cy="114086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EE4F8FF-E7F6-BA4D-A199-C7729DECDF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3062" y="5279208"/>
            <a:ext cx="905768" cy="11408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2A337D3-27BA-994E-9F68-502C1FCF8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42293" y="453316"/>
            <a:ext cx="1005286" cy="10937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BFF577D2-858C-B640-83A1-72FC6D1CDA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988298" y="1951404"/>
            <a:ext cx="1414993" cy="931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127A718-A7F1-CC41-AA1C-4B030D2AC0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88723" y="3347977"/>
            <a:ext cx="1118799" cy="10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0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C449F6B-210F-AF41-8C2F-010CE2C4EC21}"/>
              </a:ext>
            </a:extLst>
          </p:cNvPr>
          <p:cNvSpPr/>
          <p:nvPr/>
        </p:nvSpPr>
        <p:spPr>
          <a:xfrm>
            <a:off x="1189313" y="785237"/>
            <a:ext cx="94593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QI project – 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 patients about </a:t>
            </a:r>
            <a:r>
              <a:rPr lang="en-US" sz="2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second-hand smoke </a:t>
            </a:r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exposure and offer Very Brief Advice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A78967AC-26D2-6B4E-B89D-E3763AB1DE6B}"/>
              </a:ext>
            </a:extLst>
          </p:cNvPr>
          <p:cNvSpPr txBox="1">
            <a:spLocks/>
          </p:cNvSpPr>
          <p:nvPr/>
        </p:nvSpPr>
        <p:spPr>
          <a:xfrm>
            <a:off x="2161586" y="2395959"/>
            <a:ext cx="9146879" cy="4120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1 – Update the Asthma Review templates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Update the templates that inform a Paediatric Asthma Annual Review, ensuring that the following actions are made for every patient: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The patient is asked about their exposure to second hand smoke</a:t>
            </a:r>
          </a:p>
          <a:p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If the parent/ carer of a child with asthma smokes, that caregiver is offered some very brief advice (VBA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)</a:t>
            </a:r>
          </a:p>
          <a:p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2 – During the Asthma Review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For every paediatric asthma patient who attends a review of their asthma, ask whether they are being exposed to second hand smoke 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and code accordingly.</a:t>
            </a: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 </a:t>
            </a:r>
            <a:endParaRPr lang="en-US" sz="1200" dirty="0" smtClean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endParaRPr lang="en-US" sz="1200" b="1" dirty="0">
              <a:latin typeface="Open Sans" charset="0"/>
              <a:ea typeface="Open Sans" charset="0"/>
              <a:cs typeface="Open Sans" charset="0"/>
            </a:endParaRPr>
          </a:p>
          <a:p>
            <a:pPr marL="0" indent="0">
              <a:buNone/>
            </a:pPr>
            <a:r>
              <a:rPr lang="en-US" sz="1200" b="1" dirty="0">
                <a:latin typeface="Open Sans" charset="0"/>
                <a:ea typeface="Open Sans" charset="0"/>
                <a:cs typeface="Open Sans" charset="0"/>
              </a:rPr>
              <a:t>Step 3 – Offer Very Brief Advice (VBA)</a:t>
            </a:r>
          </a:p>
          <a:p>
            <a:pPr marL="0" indent="0">
              <a:buNone/>
            </a:pPr>
            <a:r>
              <a:rPr lang="en-US" sz="1200" dirty="0">
                <a:latin typeface="Open Sans" charset="0"/>
                <a:ea typeface="Open Sans" charset="0"/>
                <a:cs typeface="Open Sans" charset="0"/>
              </a:rPr>
              <a:t>If the child is being exposed to second hand smoke or are at risk of exposure, the caregiver should be offered some very brief advice and/or referred for smoking cessation, and this should also be coded</a:t>
            </a:r>
            <a:r>
              <a:rPr lang="en-US" sz="1200" dirty="0" smtClean="0">
                <a:latin typeface="Open Sans" charset="0"/>
                <a:ea typeface="Open Sans" charset="0"/>
                <a:cs typeface="Open Sans" charset="0"/>
              </a:rPr>
              <a:t>.</a:t>
            </a:r>
            <a:endParaRPr lang="en-US" sz="1200" dirty="0">
              <a:latin typeface="Open Sans" charset="0"/>
              <a:ea typeface="Open Sans" charset="0"/>
              <a:cs typeface="Open Sans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858E96AA-91C2-7046-9386-F2553C2F2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2286956"/>
            <a:ext cx="421781" cy="42178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D63DD72-3958-D346-BC43-CF6E8890E277}"/>
              </a:ext>
            </a:extLst>
          </p:cNvPr>
          <p:cNvSpPr/>
          <p:nvPr/>
        </p:nvSpPr>
        <p:spPr>
          <a:xfrm>
            <a:off x="1260025" y="1520357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C03B05C-E6A9-FB43-BDC2-B57C1AD016EF}"/>
              </a:ext>
            </a:extLst>
          </p:cNvPr>
          <p:cNvSpPr/>
          <p:nvPr/>
        </p:nvSpPr>
        <p:spPr>
          <a:xfrm>
            <a:off x="1262809" y="1739970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3891990"/>
            <a:ext cx="421781" cy="4217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123454C-3789-7F41-A065-7D9C1112B7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489" y="4933211"/>
            <a:ext cx="421781" cy="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785B86C-A025-714F-9840-4AAF9932F4B7}"/>
              </a:ext>
            </a:extLst>
          </p:cNvPr>
          <p:cNvSpPr/>
          <p:nvPr/>
        </p:nvSpPr>
        <p:spPr>
          <a:xfrm>
            <a:off x="3530278" y="0"/>
            <a:ext cx="8661723" cy="6858000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6B6F5EA-A5AB-4541-9E15-DE7655086462}"/>
              </a:ext>
            </a:extLst>
          </p:cNvPr>
          <p:cNvSpPr/>
          <p:nvPr/>
        </p:nvSpPr>
        <p:spPr>
          <a:xfrm>
            <a:off x="583660" y="562641"/>
            <a:ext cx="2946618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propose</a:t>
            </a:r>
            <a:r>
              <a:rPr lang="is-IS" sz="2000" b="1" spc="3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9238CD8-C974-0941-AC2B-7BAE65062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189" y="945770"/>
            <a:ext cx="1168400" cy="8636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5F28FC4-DB36-B34F-99E7-1BAEE770A06D}"/>
              </a:ext>
            </a:extLst>
          </p:cNvPr>
          <p:cNvSpPr/>
          <p:nvPr/>
        </p:nvSpPr>
        <p:spPr>
          <a:xfrm>
            <a:off x="667764" y="2944232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A1C05DB-728E-3148-9385-E63863EBA29B}"/>
              </a:ext>
            </a:extLst>
          </p:cNvPr>
          <p:cNvSpPr/>
          <p:nvPr/>
        </p:nvSpPr>
        <p:spPr>
          <a:xfrm>
            <a:off x="670548" y="3163845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E0790B6-E201-404A-9462-AD15A0BF2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0175285" y="5472223"/>
            <a:ext cx="1168400" cy="863600"/>
          </a:xfrm>
          <a:prstGeom prst="rect">
            <a:avLst/>
          </a:prstGeom>
        </p:spPr>
      </p:pic>
      <p:sp>
        <p:nvSpPr>
          <p:cNvPr id="17" name="Content Placeholder 2"/>
          <p:cNvSpPr txBox="1">
            <a:spLocks/>
          </p:cNvSpPr>
          <p:nvPr/>
        </p:nvSpPr>
        <p:spPr>
          <a:xfrm>
            <a:off x="4731185" y="1988029"/>
            <a:ext cx="5444100" cy="41234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As a practice, we have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400 paediatric patients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with Asthma on our register. I propose we review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100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 these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patients and update their records on second hand smoke exposure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before July 2021. Each patient review will take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15 </a:t>
            </a:r>
            <a:r>
              <a:rPr lang="en-US" dirty="0" smtClean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minutes.</a:t>
            </a:r>
            <a:endParaRPr lang="en-US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1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422CA4A-7AC9-2B46-83C4-EF9277D08C41}"/>
              </a:ext>
            </a:extLst>
          </p:cNvPr>
          <p:cNvSpPr/>
          <p:nvPr/>
        </p:nvSpPr>
        <p:spPr>
          <a:xfrm>
            <a:off x="3256814" y="1937299"/>
            <a:ext cx="51331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pc="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ANY QUESTIONS?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0251EA8-F17E-0A4D-962F-14BA84DEC8C3}"/>
              </a:ext>
            </a:extLst>
          </p:cNvPr>
          <p:cNvSpPr txBox="1"/>
          <p:nvPr/>
        </p:nvSpPr>
        <p:spPr>
          <a:xfrm>
            <a:off x="986205" y="3060589"/>
            <a:ext cx="9593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pc="3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Checking Second Hand Smoke Exposure for Paediatric Asthma patients</a:t>
            </a:r>
            <a:endParaRPr lang="en-US" sz="1400" b="1" spc="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2AF7822-0E00-2C45-B98C-2F7336D8A831}"/>
              </a:ext>
            </a:extLst>
          </p:cNvPr>
          <p:cNvSpPr txBox="1"/>
          <p:nvPr/>
        </p:nvSpPr>
        <p:spPr>
          <a:xfrm>
            <a:off x="3835267" y="4880030"/>
            <a:ext cx="4554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spc="300" dirty="0" smtClean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[your name]</a:t>
            </a:r>
            <a:endParaRPr lang="en-US" sz="1200" b="1" spc="300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FF687D0-1348-AC45-B90D-6CEC45DABE84}"/>
              </a:ext>
            </a:extLst>
          </p:cNvPr>
          <p:cNvSpPr/>
          <p:nvPr/>
        </p:nvSpPr>
        <p:spPr>
          <a:xfrm>
            <a:off x="5479293" y="3783770"/>
            <a:ext cx="616707" cy="207579"/>
          </a:xfrm>
          <a:prstGeom prst="rect">
            <a:avLst/>
          </a:prstGeom>
          <a:solidFill>
            <a:srgbClr val="BA9B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C9AFB16-F8AF-CC43-B9DC-7EB49D32A668}"/>
              </a:ext>
            </a:extLst>
          </p:cNvPr>
          <p:cNvSpPr/>
          <p:nvPr/>
        </p:nvSpPr>
        <p:spPr>
          <a:xfrm>
            <a:off x="5479293" y="3999816"/>
            <a:ext cx="616707" cy="55179"/>
          </a:xfrm>
          <a:prstGeom prst="rect">
            <a:avLst/>
          </a:prstGeom>
          <a:solidFill>
            <a:srgbClr val="323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2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154</Words>
  <Application>Microsoft Macintosh PowerPoint</Application>
  <PresentationFormat>Widescreen</PresentationFormat>
  <Paragraphs>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Calibri Light</vt:lpstr>
      <vt:lpstr>Open Sans</vt:lpstr>
      <vt:lpstr>Open Sans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Wallis</dc:creator>
  <cp:lastModifiedBy>Laura Wallis</cp:lastModifiedBy>
  <cp:revision>61</cp:revision>
  <dcterms:created xsi:type="dcterms:W3CDTF">2019-12-10T14:09:46Z</dcterms:created>
  <dcterms:modified xsi:type="dcterms:W3CDTF">2021-02-19T12:07:32Z</dcterms:modified>
</cp:coreProperties>
</file>