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7" r:id="rId2"/>
    <p:sldId id="258" r:id="rId3"/>
    <p:sldId id="269" r:id="rId4"/>
    <p:sldId id="259" r:id="rId5"/>
    <p:sldId id="275" r:id="rId6"/>
    <p:sldId id="26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DF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908"/>
    <p:restoredTop sz="94674"/>
  </p:normalViewPr>
  <p:slideViewPr>
    <p:cSldViewPr snapToGrid="0" snapToObjects="1">
      <p:cViewPr>
        <p:scale>
          <a:sx n="110" d="100"/>
          <a:sy n="110" d="100"/>
        </p:scale>
        <p:origin x="688" y="1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64E86D-17A9-FD4D-910D-A25722960678}" type="datetimeFigureOut">
              <a:rPr lang="en-US" smtClean="0"/>
              <a:t>3/8/21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D8B74D-5E5E-8C4F-BBA3-69A9DE2D0C5D}" type="slidenum">
              <a:rPr lang="en-US" smtClean="0"/>
              <a:t>‹#›</a:t>
            </a:fld>
            <a:endParaRPr lang="en-US"/>
          </a:p>
        </p:txBody>
      </p:sp>
    </p:spTree>
    <p:extLst>
      <p:ext uri="{BB962C8B-B14F-4D97-AF65-F5344CB8AC3E}">
        <p14:creationId xmlns:p14="http://schemas.microsoft.com/office/powerpoint/2010/main" val="391807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130429-D335-054A-8C05-2EF7E916298D}" type="slidenum">
              <a:rPr lang="en-US" smtClean="0"/>
              <a:t>1</a:t>
            </a:fld>
            <a:endParaRPr lang="en-US"/>
          </a:p>
        </p:txBody>
      </p:sp>
    </p:spTree>
    <p:extLst>
      <p:ext uri="{BB962C8B-B14F-4D97-AF65-F5344CB8AC3E}">
        <p14:creationId xmlns:p14="http://schemas.microsoft.com/office/powerpoint/2010/main" val="930177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F7659F-7FEC-4447-A053-8B4D05081823}" type="datetimeFigureOut">
              <a:rPr lang="en-US" smtClean="0"/>
              <a:t>3/8/21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65345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7659F-7FEC-4447-A053-8B4D05081823}" type="datetimeFigureOut">
              <a:rPr lang="en-US" smtClean="0"/>
              <a:t>3/8/21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1829424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7659F-7FEC-4447-A053-8B4D05081823}" type="datetimeFigureOut">
              <a:rPr lang="en-US" smtClean="0"/>
              <a:t>3/8/21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1618819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7659F-7FEC-4447-A053-8B4D05081823}" type="datetimeFigureOut">
              <a:rPr lang="en-US" smtClean="0"/>
              <a:t>3/8/21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90330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F7659F-7FEC-4447-A053-8B4D05081823}" type="datetimeFigureOut">
              <a:rPr lang="en-US" smtClean="0"/>
              <a:t>3/8/21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1289066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F7659F-7FEC-4447-A053-8B4D05081823}" type="datetimeFigureOut">
              <a:rPr lang="en-US" smtClean="0"/>
              <a:t>3/8/21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1523163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F7659F-7FEC-4447-A053-8B4D05081823}" type="datetimeFigureOut">
              <a:rPr lang="en-US" smtClean="0"/>
              <a:t>3/8/21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1811183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F7659F-7FEC-4447-A053-8B4D05081823}" type="datetimeFigureOut">
              <a:rPr lang="en-US" smtClean="0"/>
              <a:t>3/8/21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2124594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F7659F-7FEC-4447-A053-8B4D05081823}" type="datetimeFigureOut">
              <a:rPr lang="en-US" smtClean="0"/>
              <a:t>3/8/21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185012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7659F-7FEC-4447-A053-8B4D05081823}" type="datetimeFigureOut">
              <a:rPr lang="en-US" smtClean="0"/>
              <a:t>3/8/21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1565064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7659F-7FEC-4447-A053-8B4D05081823}" type="datetimeFigureOut">
              <a:rPr lang="en-US" smtClean="0"/>
              <a:t>3/8/21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518630-CB22-6744-8C95-ED53F2C2B89D}" type="slidenum">
              <a:rPr lang="en-US" smtClean="0"/>
              <a:t>‹#›</a:t>
            </a:fld>
            <a:endParaRPr lang="en-US"/>
          </a:p>
        </p:txBody>
      </p:sp>
    </p:spTree>
    <p:extLst>
      <p:ext uri="{BB962C8B-B14F-4D97-AF65-F5344CB8AC3E}">
        <p14:creationId xmlns:p14="http://schemas.microsoft.com/office/powerpoint/2010/main" val="16660154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F7659F-7FEC-4447-A053-8B4D05081823}" type="datetimeFigureOut">
              <a:rPr lang="en-US" smtClean="0"/>
              <a:t>3/8/21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518630-CB22-6744-8C95-ED53F2C2B89D}" type="slidenum">
              <a:rPr lang="en-US" smtClean="0"/>
              <a:t>‹#›</a:t>
            </a:fld>
            <a:endParaRPr lang="en-US"/>
          </a:p>
        </p:txBody>
      </p:sp>
    </p:spTree>
    <p:extLst>
      <p:ext uri="{BB962C8B-B14F-4D97-AF65-F5344CB8AC3E}">
        <p14:creationId xmlns:p14="http://schemas.microsoft.com/office/powerpoint/2010/main" val="1191105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7" Type="http://schemas.openxmlformats.org/officeDocument/2006/relationships/image" Target="../media/image7.emf"/><Relationship Id="rId8" Type="http://schemas.openxmlformats.org/officeDocument/2006/relationships/image" Target="../media/image8.emf"/><Relationship Id="rId9" Type="http://schemas.openxmlformats.org/officeDocument/2006/relationships/image" Target="../media/image9.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AFF941FF-2209-704A-80A7-788343CC2BE3}"/>
              </a:ext>
            </a:extLst>
          </p:cNvPr>
          <p:cNvSpPr/>
          <p:nvPr/>
        </p:nvSpPr>
        <p:spPr>
          <a:xfrm>
            <a:off x="4278250" y="1912692"/>
            <a:ext cx="3090270" cy="707886"/>
          </a:xfrm>
          <a:prstGeom prst="rect">
            <a:avLst/>
          </a:prstGeom>
        </p:spPr>
        <p:txBody>
          <a:bodyPr wrap="none">
            <a:spAutoFit/>
          </a:bodyPr>
          <a:lstStyle/>
          <a:p>
            <a:pPr algn="ctr"/>
            <a:r>
              <a:rPr lang="en-US" sz="4000" b="1" spc="300" dirty="0" smtClean="0">
                <a:latin typeface="Open Sans" panose="020B0606030504020204" pitchFamily="34" charset="0"/>
                <a:ea typeface="Open Sans" panose="020B0606030504020204" pitchFamily="34" charset="0"/>
                <a:cs typeface="Open Sans" panose="020B0606030504020204" pitchFamily="34" charset="0"/>
              </a:rPr>
              <a:t>QI Project</a:t>
            </a:r>
            <a:endParaRPr lang="en-US" sz="4000" dirty="0"/>
          </a:p>
        </p:txBody>
      </p:sp>
      <p:sp>
        <p:nvSpPr>
          <p:cNvPr id="6" name="TextBox 5">
            <a:extLst>
              <a:ext uri="{FF2B5EF4-FFF2-40B4-BE49-F238E27FC236}">
                <a16:creationId xmlns:a16="http://schemas.microsoft.com/office/drawing/2014/main" xmlns="" id="{7F2B6237-7D15-B24B-8DFD-F04A586E3FCB}"/>
              </a:ext>
            </a:extLst>
          </p:cNvPr>
          <p:cNvSpPr txBox="1"/>
          <p:nvPr/>
        </p:nvSpPr>
        <p:spPr>
          <a:xfrm>
            <a:off x="1125377" y="3429000"/>
            <a:ext cx="9396010" cy="307777"/>
          </a:xfrm>
          <a:prstGeom prst="rect">
            <a:avLst/>
          </a:prstGeom>
          <a:noFill/>
        </p:spPr>
        <p:txBody>
          <a:bodyPr wrap="square" rtlCol="0">
            <a:spAutoFit/>
          </a:bodyPr>
          <a:lstStyle/>
          <a:p>
            <a:pPr algn="ctr"/>
            <a:r>
              <a:rPr lang="en-US" sz="1400" b="1" spc="300" dirty="0">
                <a:latin typeface="Open Sans" panose="020B0606030504020204" pitchFamily="34" charset="0"/>
                <a:ea typeface="Open Sans" panose="020B0606030504020204" pitchFamily="34" charset="0"/>
                <a:cs typeface="Open Sans" panose="020B0606030504020204" pitchFamily="34" charset="0"/>
              </a:rPr>
              <a:t>Personalised Asthma Action Plan– </a:t>
            </a:r>
            <a:r>
              <a:rPr lang="en-US" sz="1400" b="1" spc="300" dirty="0" smtClean="0">
                <a:latin typeface="Open Sans" panose="020B0606030504020204" pitchFamily="34" charset="0"/>
                <a:ea typeface="Open Sans" panose="020B0606030504020204" pitchFamily="34" charset="0"/>
                <a:cs typeface="Open Sans" panose="020B0606030504020204" pitchFamily="34" charset="0"/>
              </a:rPr>
              <a:t>Promote </a:t>
            </a:r>
            <a:r>
              <a:rPr lang="en-US" sz="1400" b="1" spc="300" dirty="0" err="1" smtClean="0">
                <a:latin typeface="Open Sans" panose="020B0606030504020204" pitchFamily="34" charset="0"/>
                <a:ea typeface="Open Sans" panose="020B0606030504020204" pitchFamily="34" charset="0"/>
                <a:cs typeface="Open Sans" panose="020B0606030504020204" pitchFamily="34" charset="0"/>
              </a:rPr>
              <a:t>Asthmahub</a:t>
            </a:r>
            <a:r>
              <a:rPr lang="en-US" sz="1400" b="1" spc="300" dirty="0" smtClean="0">
                <a:latin typeface="Open Sans" panose="020B0606030504020204" pitchFamily="34" charset="0"/>
                <a:ea typeface="Open Sans" panose="020B0606030504020204" pitchFamily="34" charset="0"/>
                <a:cs typeface="Open Sans" panose="020B0606030504020204" pitchFamily="34" charset="0"/>
              </a:rPr>
              <a:t> apps</a:t>
            </a:r>
            <a:endParaRPr lang="en-US" sz="1400" b="1" spc="300" dirty="0">
              <a:latin typeface="Open Sans" panose="020B0606030504020204" pitchFamily="34" charset="0"/>
              <a:ea typeface="Open Sans" panose="020B0606030504020204" pitchFamily="34" charset="0"/>
              <a:cs typeface="Open Sans" panose="020B0606030504020204" pitchFamily="34" charset="0"/>
            </a:endParaRPr>
          </a:p>
        </p:txBody>
      </p:sp>
      <p:sp>
        <p:nvSpPr>
          <p:cNvPr id="12" name="TextBox 11">
            <a:extLst>
              <a:ext uri="{FF2B5EF4-FFF2-40B4-BE49-F238E27FC236}">
                <a16:creationId xmlns:a16="http://schemas.microsoft.com/office/drawing/2014/main" xmlns="" id="{E133899D-32D5-ED4A-9791-EA371476D9DC}"/>
              </a:ext>
            </a:extLst>
          </p:cNvPr>
          <p:cNvSpPr txBox="1"/>
          <p:nvPr/>
        </p:nvSpPr>
        <p:spPr>
          <a:xfrm>
            <a:off x="3541876" y="5375646"/>
            <a:ext cx="4554683" cy="276999"/>
          </a:xfrm>
          <a:prstGeom prst="rect">
            <a:avLst/>
          </a:prstGeom>
          <a:noFill/>
        </p:spPr>
        <p:txBody>
          <a:bodyPr wrap="square" rtlCol="0">
            <a:spAutoFit/>
          </a:bodyPr>
          <a:lstStyle/>
          <a:p>
            <a:pPr algn="ctr"/>
            <a:r>
              <a:rPr lang="en-US" sz="1200" b="1" spc="300" dirty="0" smtClean="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rPr>
              <a:t>[your name]</a:t>
            </a:r>
            <a:endParaRPr lang="en-US" sz="1200" b="1" spc="3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Rectangle 12">
            <a:extLst>
              <a:ext uri="{FF2B5EF4-FFF2-40B4-BE49-F238E27FC236}">
                <a16:creationId xmlns:a16="http://schemas.microsoft.com/office/drawing/2014/main" xmlns="" id="{3EE9C04B-D195-D74D-B9CD-46A2A56FD88D}"/>
              </a:ext>
            </a:extLst>
          </p:cNvPr>
          <p:cNvSpPr/>
          <p:nvPr/>
        </p:nvSpPr>
        <p:spPr>
          <a:xfrm>
            <a:off x="5515028" y="4207886"/>
            <a:ext cx="616707" cy="207579"/>
          </a:xfrm>
          <a:prstGeom prst="rect">
            <a:avLst/>
          </a:prstGeom>
          <a:solidFill>
            <a:srgbClr val="BA9B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xmlns="" id="{990A7E23-41D1-E84A-9E3C-6779876DFAF7}"/>
              </a:ext>
            </a:extLst>
          </p:cNvPr>
          <p:cNvSpPr/>
          <p:nvPr/>
        </p:nvSpPr>
        <p:spPr>
          <a:xfrm>
            <a:off x="5515028" y="4423932"/>
            <a:ext cx="616707" cy="55179"/>
          </a:xfrm>
          <a:prstGeom prst="rect">
            <a:avLst/>
          </a:prstGeom>
          <a:solidFill>
            <a:srgbClr val="323F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3695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877" y="3779602"/>
            <a:ext cx="4408336" cy="1705850"/>
          </a:xfrm>
        </p:spPr>
        <p:txBody>
          <a:bodyPr>
            <a:normAutofit/>
          </a:bodyPr>
          <a:lstStyle/>
          <a:p>
            <a:pPr marL="0" indent="0">
              <a:lnSpc>
                <a:spcPct val="150000"/>
              </a:lnSpc>
              <a:buNone/>
            </a:pPr>
            <a:r>
              <a:rPr lang="en-GB" sz="1200" spc="30" dirty="0">
                <a:latin typeface="Open Sans" panose="020B0606030504020204" pitchFamily="34" charset="0"/>
                <a:ea typeface="Open Sans" panose="020B0606030504020204" pitchFamily="34" charset="0"/>
                <a:cs typeface="Open Sans" panose="020B0606030504020204" pitchFamily="34" charset="0"/>
              </a:rPr>
              <a:t>Allowing you to achieve incremental and measurable changes to make a real difference to patients</a:t>
            </a:r>
            <a:endParaRPr lang="en-US" sz="1200" spc="3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Rectangle 3">
            <a:extLst>
              <a:ext uri="{FF2B5EF4-FFF2-40B4-BE49-F238E27FC236}">
                <a16:creationId xmlns:a16="http://schemas.microsoft.com/office/drawing/2014/main" xmlns="" id="{F081C462-7DD5-6745-9D02-81D0A8254F74}"/>
              </a:ext>
            </a:extLst>
          </p:cNvPr>
          <p:cNvSpPr/>
          <p:nvPr/>
        </p:nvSpPr>
        <p:spPr>
          <a:xfrm>
            <a:off x="1096716" y="1972590"/>
            <a:ext cx="3706778" cy="707886"/>
          </a:xfrm>
          <a:prstGeom prst="rect">
            <a:avLst/>
          </a:prstGeom>
        </p:spPr>
        <p:txBody>
          <a:bodyPr wrap="square">
            <a:spAutoFit/>
          </a:bodyPr>
          <a:lstStyle/>
          <a:p>
            <a:r>
              <a:rPr lang="en-US" sz="2000" b="1" spc="300" dirty="0" smtClean="0">
                <a:latin typeface="Open Sans" panose="020B0606030504020204" pitchFamily="34" charset="0"/>
                <a:ea typeface="Open Sans" panose="020B0606030504020204" pitchFamily="34" charset="0"/>
                <a:cs typeface="Open Sans" panose="020B0606030504020204" pitchFamily="34" charset="0"/>
              </a:rPr>
              <a:t>Quality Improvement with ICST</a:t>
            </a:r>
            <a:endParaRPr lang="en-US" dirty="0"/>
          </a:p>
        </p:txBody>
      </p:sp>
      <p:sp>
        <p:nvSpPr>
          <p:cNvPr id="13" name="Rectangle 12">
            <a:extLst>
              <a:ext uri="{FF2B5EF4-FFF2-40B4-BE49-F238E27FC236}">
                <a16:creationId xmlns:a16="http://schemas.microsoft.com/office/drawing/2014/main" xmlns="" id="{FD63DD72-3958-D346-BC43-CF6E8890E277}"/>
              </a:ext>
            </a:extLst>
          </p:cNvPr>
          <p:cNvSpPr/>
          <p:nvPr/>
        </p:nvSpPr>
        <p:spPr>
          <a:xfrm>
            <a:off x="1214877" y="3209387"/>
            <a:ext cx="616707" cy="207579"/>
          </a:xfrm>
          <a:prstGeom prst="rect">
            <a:avLst/>
          </a:prstGeom>
          <a:solidFill>
            <a:srgbClr val="BA9B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0C03B05C-E6A9-FB43-BDC2-B57C1AD016EF}"/>
              </a:ext>
            </a:extLst>
          </p:cNvPr>
          <p:cNvSpPr/>
          <p:nvPr/>
        </p:nvSpPr>
        <p:spPr>
          <a:xfrm>
            <a:off x="1217661" y="3429000"/>
            <a:ext cx="616707" cy="55179"/>
          </a:xfrm>
          <a:prstGeom prst="rect">
            <a:avLst/>
          </a:prstGeom>
          <a:solidFill>
            <a:srgbClr val="323F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xmlns="" id="{07F0D467-3953-2E4D-8561-C632C83F62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426376">
            <a:off x="6440702" y="-586926"/>
            <a:ext cx="6061176" cy="8564901"/>
          </a:xfrm>
          <a:prstGeom prst="rect">
            <a:avLst/>
          </a:prstGeom>
          <a:effectLst>
            <a:outerShdw blurRad="50800" dist="50800" dir="13500000" algn="ctr" rotWithShape="0">
              <a:srgbClr val="000000">
                <a:alpha val="40000"/>
              </a:srgbClr>
            </a:outerShdw>
          </a:effectLst>
        </p:spPr>
      </p:pic>
    </p:spTree>
    <p:extLst>
      <p:ext uri="{BB962C8B-B14F-4D97-AF65-F5344CB8AC3E}">
        <p14:creationId xmlns:p14="http://schemas.microsoft.com/office/powerpoint/2010/main" val="1959070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8DB8DAA6-A5A6-5C43-AE23-735E7077AA5A}"/>
              </a:ext>
            </a:extLst>
          </p:cNvPr>
          <p:cNvSpPr/>
          <p:nvPr/>
        </p:nvSpPr>
        <p:spPr>
          <a:xfrm>
            <a:off x="1807449" y="1723832"/>
            <a:ext cx="3053918" cy="707886"/>
          </a:xfrm>
          <a:prstGeom prst="rect">
            <a:avLst/>
          </a:prstGeom>
        </p:spPr>
        <p:txBody>
          <a:bodyPr wrap="square">
            <a:spAutoFit/>
          </a:bodyPr>
          <a:lstStyle/>
          <a:p>
            <a:r>
              <a:rPr lang="en-US" sz="2000" b="1" spc="300" dirty="0">
                <a:latin typeface="Open Sans" panose="020B0606030504020204" pitchFamily="34" charset="0"/>
                <a:ea typeface="Open Sans" panose="020B0606030504020204" pitchFamily="34" charset="0"/>
                <a:cs typeface="Open Sans" panose="020B0606030504020204" pitchFamily="34" charset="0"/>
              </a:rPr>
              <a:t>WHAT IS THE PROBLEM? </a:t>
            </a:r>
            <a:endParaRPr lang="en-US" dirty="0"/>
          </a:p>
        </p:txBody>
      </p:sp>
      <p:sp>
        <p:nvSpPr>
          <p:cNvPr id="6" name="Rectangle 5">
            <a:extLst>
              <a:ext uri="{FF2B5EF4-FFF2-40B4-BE49-F238E27FC236}">
                <a16:creationId xmlns="" xmlns:a16="http://schemas.microsoft.com/office/drawing/2014/main" id="{C3AAED65-CF56-3240-AB6B-2797515F8E39}"/>
              </a:ext>
            </a:extLst>
          </p:cNvPr>
          <p:cNvSpPr/>
          <p:nvPr/>
        </p:nvSpPr>
        <p:spPr>
          <a:xfrm>
            <a:off x="1899863" y="2860637"/>
            <a:ext cx="616707" cy="207579"/>
          </a:xfrm>
          <a:prstGeom prst="rect">
            <a:avLst/>
          </a:prstGeom>
          <a:solidFill>
            <a:srgbClr val="BA9B6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Rectangle 6">
            <a:extLst>
              <a:ext uri="{FF2B5EF4-FFF2-40B4-BE49-F238E27FC236}">
                <a16:creationId xmlns="" xmlns:a16="http://schemas.microsoft.com/office/drawing/2014/main" id="{11F6F556-1DAE-644E-9282-AA9BB6724DA8}"/>
              </a:ext>
            </a:extLst>
          </p:cNvPr>
          <p:cNvSpPr/>
          <p:nvPr/>
        </p:nvSpPr>
        <p:spPr>
          <a:xfrm>
            <a:off x="1902647" y="3080250"/>
            <a:ext cx="616707" cy="55179"/>
          </a:xfrm>
          <a:prstGeom prst="rect">
            <a:avLst/>
          </a:prstGeom>
          <a:solidFill>
            <a:srgbClr val="323F7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Content Placeholder 2">
            <a:extLst>
              <a:ext uri="{FF2B5EF4-FFF2-40B4-BE49-F238E27FC236}">
                <a16:creationId xmlns="" xmlns:a16="http://schemas.microsoft.com/office/drawing/2014/main" id="{B296FF32-2DED-214E-AF51-A3407474141C}"/>
              </a:ext>
            </a:extLst>
          </p:cNvPr>
          <p:cNvSpPr>
            <a:spLocks noGrp="1"/>
          </p:cNvSpPr>
          <p:nvPr>
            <p:ph idx="1"/>
          </p:nvPr>
        </p:nvSpPr>
        <p:spPr>
          <a:xfrm>
            <a:off x="1807448" y="3573357"/>
            <a:ext cx="4906303" cy="3035787"/>
          </a:xfrm>
        </p:spPr>
        <p:txBody>
          <a:bodyPr>
            <a:normAutofit/>
          </a:bodyPr>
          <a:lstStyle/>
          <a:p>
            <a:pPr marL="0" indent="0">
              <a:buNone/>
            </a:pPr>
            <a:r>
              <a:rPr lang="en-US" sz="1400" dirty="0">
                <a:solidFill>
                  <a:srgbClr val="222222"/>
                </a:solidFill>
                <a:latin typeface="Open Sans" charset="0"/>
              </a:rPr>
              <a:t>Data collected from GP practices across Wales suggest that </a:t>
            </a:r>
            <a:r>
              <a:rPr lang="en-US" sz="1400" dirty="0" smtClean="0">
                <a:solidFill>
                  <a:srgbClr val="222222"/>
                </a:solidFill>
                <a:latin typeface="Open Sans" charset="0"/>
              </a:rPr>
              <a:t>less than one in four patients with asthma have </a:t>
            </a:r>
            <a:r>
              <a:rPr lang="en-US" sz="1400" dirty="0">
                <a:solidFill>
                  <a:srgbClr val="222222"/>
                </a:solidFill>
                <a:latin typeface="Open Sans" charset="0"/>
              </a:rPr>
              <a:t>any record of a personalised Asthma Action Plan in their records</a:t>
            </a:r>
            <a:r>
              <a:rPr lang="en-US" sz="1400" dirty="0" smtClean="0">
                <a:solidFill>
                  <a:srgbClr val="222222"/>
                </a:solidFill>
                <a:latin typeface="Open Sans" charset="0"/>
              </a:rPr>
              <a:t>. It is widely acknowledged that without a personalised asthma action plan, patients are four times more likely to be admitted to hospital with an exacerbation of their asthma. </a:t>
            </a:r>
          </a:p>
          <a:p>
            <a:pPr marL="0" indent="0">
              <a:buNone/>
            </a:pPr>
            <a:r>
              <a:rPr lang="en-US" sz="1400" dirty="0" smtClean="0">
                <a:solidFill>
                  <a:srgbClr val="222222"/>
                </a:solidFill>
                <a:latin typeface="Open Sans" charset="0"/>
              </a:rPr>
              <a:t>This </a:t>
            </a:r>
            <a:r>
              <a:rPr lang="en-US" sz="1400" dirty="0">
                <a:solidFill>
                  <a:srgbClr val="222222"/>
                </a:solidFill>
                <a:latin typeface="Open Sans" charset="0"/>
              </a:rPr>
              <a:t>QI project will ensure that every patient on the Asthma register has access to a Personalised Asthma Action Plan.</a:t>
            </a:r>
            <a:endParaRPr lang="en-US" sz="1400" b="0" i="0" dirty="0">
              <a:solidFill>
                <a:srgbClr val="222222"/>
              </a:solidFill>
              <a:effectLst/>
              <a:latin typeface="Open Sans" charset="0"/>
            </a:endParaRPr>
          </a:p>
        </p:txBody>
      </p:sp>
      <p:pic>
        <p:nvPicPr>
          <p:cNvPr id="11" name="Picture 10">
            <a:extLst>
              <a:ext uri="{FF2B5EF4-FFF2-40B4-BE49-F238E27FC236}">
                <a16:creationId xmlns="" xmlns:a16="http://schemas.microsoft.com/office/drawing/2014/main" id="{FBF7F961-8DEE-3A45-A65A-2FFFA6D25699}"/>
              </a:ext>
            </a:extLst>
          </p:cNvPr>
          <p:cNvPicPr>
            <a:picLocks noChangeAspect="1"/>
          </p:cNvPicPr>
          <p:nvPr/>
        </p:nvPicPr>
        <p:blipFill>
          <a:blip r:embed="rId2"/>
          <a:stretch>
            <a:fillRect/>
          </a:stretch>
        </p:blipFill>
        <p:spPr>
          <a:xfrm>
            <a:off x="5193279" y="534339"/>
            <a:ext cx="1193247" cy="887016"/>
          </a:xfrm>
          <a:prstGeom prst="rect">
            <a:avLst/>
          </a:prstGeom>
        </p:spPr>
      </p:pic>
      <p:pic>
        <p:nvPicPr>
          <p:cNvPr id="12" name="Picture 11">
            <a:extLst>
              <a:ext uri="{FF2B5EF4-FFF2-40B4-BE49-F238E27FC236}">
                <a16:creationId xmlns="" xmlns:a16="http://schemas.microsoft.com/office/drawing/2014/main" id="{01DCC7BD-E6D5-7740-AA57-F787A6511AF7}"/>
              </a:ext>
            </a:extLst>
          </p:cNvPr>
          <p:cNvPicPr>
            <a:picLocks noChangeAspect="1"/>
          </p:cNvPicPr>
          <p:nvPr/>
        </p:nvPicPr>
        <p:blipFill>
          <a:blip r:embed="rId3"/>
          <a:stretch>
            <a:fillRect/>
          </a:stretch>
        </p:blipFill>
        <p:spPr>
          <a:xfrm>
            <a:off x="6386526" y="1673926"/>
            <a:ext cx="1077231" cy="1092423"/>
          </a:xfrm>
          <a:prstGeom prst="rect">
            <a:avLst/>
          </a:prstGeom>
        </p:spPr>
      </p:pic>
      <p:pic>
        <p:nvPicPr>
          <p:cNvPr id="13" name="Picture 12">
            <a:extLst>
              <a:ext uri="{FF2B5EF4-FFF2-40B4-BE49-F238E27FC236}">
                <a16:creationId xmlns="" xmlns:a16="http://schemas.microsoft.com/office/drawing/2014/main" id="{C93BA34F-4659-4E46-8900-893A3B4B3559}"/>
              </a:ext>
            </a:extLst>
          </p:cNvPr>
          <p:cNvPicPr>
            <a:picLocks noChangeAspect="1"/>
          </p:cNvPicPr>
          <p:nvPr/>
        </p:nvPicPr>
        <p:blipFill>
          <a:blip r:embed="rId4"/>
          <a:stretch>
            <a:fillRect/>
          </a:stretch>
        </p:blipFill>
        <p:spPr>
          <a:xfrm>
            <a:off x="7622263" y="3036533"/>
            <a:ext cx="1037002" cy="1073650"/>
          </a:xfrm>
          <a:prstGeom prst="rect">
            <a:avLst/>
          </a:prstGeom>
        </p:spPr>
      </p:pic>
      <p:pic>
        <p:nvPicPr>
          <p:cNvPr id="14" name="Picture 13">
            <a:extLst>
              <a:ext uri="{FF2B5EF4-FFF2-40B4-BE49-F238E27FC236}">
                <a16:creationId xmlns="" xmlns:a16="http://schemas.microsoft.com/office/drawing/2014/main" id="{52238A04-E0F5-6F49-BE41-F8EADA0E5CB9}"/>
              </a:ext>
            </a:extLst>
          </p:cNvPr>
          <p:cNvPicPr>
            <a:picLocks noChangeAspect="1"/>
          </p:cNvPicPr>
          <p:nvPr/>
        </p:nvPicPr>
        <p:blipFill>
          <a:blip r:embed="rId5"/>
          <a:stretch>
            <a:fillRect/>
          </a:stretch>
        </p:blipFill>
        <p:spPr>
          <a:xfrm>
            <a:off x="8659265" y="4594392"/>
            <a:ext cx="1005286" cy="1140863"/>
          </a:xfrm>
          <a:prstGeom prst="rect">
            <a:avLst/>
          </a:prstGeom>
        </p:spPr>
      </p:pic>
      <p:pic>
        <p:nvPicPr>
          <p:cNvPr id="15" name="Picture 14">
            <a:extLst>
              <a:ext uri="{FF2B5EF4-FFF2-40B4-BE49-F238E27FC236}">
                <a16:creationId xmlns="" xmlns:a16="http://schemas.microsoft.com/office/drawing/2014/main" id="{FEE4F8FF-E7F6-BA4D-A199-C7729DECDFCA}"/>
              </a:ext>
            </a:extLst>
          </p:cNvPr>
          <p:cNvPicPr>
            <a:picLocks noChangeAspect="1"/>
          </p:cNvPicPr>
          <p:nvPr/>
        </p:nvPicPr>
        <p:blipFill>
          <a:blip r:embed="rId6"/>
          <a:stretch>
            <a:fillRect/>
          </a:stretch>
        </p:blipFill>
        <p:spPr>
          <a:xfrm>
            <a:off x="10573062" y="5279208"/>
            <a:ext cx="905768" cy="1140864"/>
          </a:xfrm>
          <a:prstGeom prst="rect">
            <a:avLst/>
          </a:prstGeom>
        </p:spPr>
      </p:pic>
      <p:pic>
        <p:nvPicPr>
          <p:cNvPr id="16" name="Picture 15">
            <a:extLst>
              <a:ext uri="{FF2B5EF4-FFF2-40B4-BE49-F238E27FC236}">
                <a16:creationId xmlns="" xmlns:a16="http://schemas.microsoft.com/office/drawing/2014/main" id="{72A337D3-27BA-994E-9F68-502C1FCF897A}"/>
              </a:ext>
            </a:extLst>
          </p:cNvPr>
          <p:cNvPicPr>
            <a:picLocks noChangeAspect="1"/>
          </p:cNvPicPr>
          <p:nvPr/>
        </p:nvPicPr>
        <p:blipFill>
          <a:blip r:embed="rId7"/>
          <a:stretch>
            <a:fillRect/>
          </a:stretch>
        </p:blipFill>
        <p:spPr>
          <a:xfrm>
            <a:off x="7742293" y="453316"/>
            <a:ext cx="1005286" cy="1093784"/>
          </a:xfrm>
          <a:prstGeom prst="rect">
            <a:avLst/>
          </a:prstGeom>
        </p:spPr>
      </p:pic>
      <p:pic>
        <p:nvPicPr>
          <p:cNvPr id="17" name="Picture 16">
            <a:extLst>
              <a:ext uri="{FF2B5EF4-FFF2-40B4-BE49-F238E27FC236}">
                <a16:creationId xmlns="" xmlns:a16="http://schemas.microsoft.com/office/drawing/2014/main" id="{BFF577D2-858C-B640-83A1-72FC6D1CDA8F}"/>
              </a:ext>
            </a:extLst>
          </p:cNvPr>
          <p:cNvPicPr>
            <a:picLocks noChangeAspect="1"/>
          </p:cNvPicPr>
          <p:nvPr/>
        </p:nvPicPr>
        <p:blipFill>
          <a:blip r:embed="rId8"/>
          <a:stretch>
            <a:fillRect/>
          </a:stretch>
        </p:blipFill>
        <p:spPr>
          <a:xfrm>
            <a:off x="8988298" y="1951404"/>
            <a:ext cx="1414993" cy="931999"/>
          </a:xfrm>
          <a:prstGeom prst="rect">
            <a:avLst/>
          </a:prstGeom>
        </p:spPr>
      </p:pic>
      <p:pic>
        <p:nvPicPr>
          <p:cNvPr id="18" name="Picture 17">
            <a:extLst>
              <a:ext uri="{FF2B5EF4-FFF2-40B4-BE49-F238E27FC236}">
                <a16:creationId xmlns="" xmlns:a16="http://schemas.microsoft.com/office/drawing/2014/main" id="{8127A718-A7F1-CC41-AA1C-4B030D2AC012}"/>
              </a:ext>
            </a:extLst>
          </p:cNvPr>
          <p:cNvPicPr>
            <a:picLocks noChangeAspect="1"/>
          </p:cNvPicPr>
          <p:nvPr/>
        </p:nvPicPr>
        <p:blipFill>
          <a:blip r:embed="rId9"/>
          <a:stretch>
            <a:fillRect/>
          </a:stretch>
        </p:blipFill>
        <p:spPr>
          <a:xfrm>
            <a:off x="10488723" y="3347977"/>
            <a:ext cx="1118799" cy="1035348"/>
          </a:xfrm>
          <a:prstGeom prst="rect">
            <a:avLst/>
          </a:prstGeom>
        </p:spPr>
      </p:pic>
    </p:spTree>
    <p:extLst>
      <p:ext uri="{BB962C8B-B14F-4D97-AF65-F5344CB8AC3E}">
        <p14:creationId xmlns:p14="http://schemas.microsoft.com/office/powerpoint/2010/main" val="21270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6C449F6B-210F-AF41-8C2F-010CE2C4EC21}"/>
              </a:ext>
            </a:extLst>
          </p:cNvPr>
          <p:cNvSpPr/>
          <p:nvPr/>
        </p:nvSpPr>
        <p:spPr>
          <a:xfrm>
            <a:off x="1189313" y="785237"/>
            <a:ext cx="9459396" cy="707886"/>
          </a:xfrm>
          <a:prstGeom prst="rect">
            <a:avLst/>
          </a:prstGeom>
        </p:spPr>
        <p:txBody>
          <a:bodyPr wrap="square">
            <a:spAutoFit/>
          </a:bodyPr>
          <a:lstStyle/>
          <a:p>
            <a:r>
              <a:rPr lang="en-US" sz="2000" b="1" spc="300" dirty="0" smtClean="0">
                <a:latin typeface="Open Sans" panose="020B0606030504020204" pitchFamily="34" charset="0"/>
                <a:ea typeface="Open Sans" panose="020B0606030504020204" pitchFamily="34" charset="0"/>
                <a:cs typeface="Open Sans" panose="020B0606030504020204" pitchFamily="34" charset="0"/>
              </a:rPr>
              <a:t>The QI project – Ask patients about </a:t>
            </a:r>
            <a:r>
              <a:rPr lang="en-US" sz="2000" b="1" spc="300" dirty="0">
                <a:latin typeface="Open Sans" panose="020B0606030504020204" pitchFamily="34" charset="0"/>
                <a:ea typeface="Open Sans" panose="020B0606030504020204" pitchFamily="34" charset="0"/>
                <a:cs typeface="Open Sans" panose="020B0606030504020204" pitchFamily="34" charset="0"/>
              </a:rPr>
              <a:t>second-hand smoke </a:t>
            </a:r>
            <a:r>
              <a:rPr lang="en-US" sz="2000" b="1" spc="300" dirty="0" smtClean="0">
                <a:latin typeface="Open Sans" panose="020B0606030504020204" pitchFamily="34" charset="0"/>
                <a:ea typeface="Open Sans" panose="020B0606030504020204" pitchFamily="34" charset="0"/>
                <a:cs typeface="Open Sans" panose="020B0606030504020204" pitchFamily="34" charset="0"/>
              </a:rPr>
              <a:t>exposure and offer Very Brief Advice</a:t>
            </a:r>
            <a:endParaRPr lang="en-US" dirty="0"/>
          </a:p>
        </p:txBody>
      </p:sp>
      <p:sp>
        <p:nvSpPr>
          <p:cNvPr id="6" name="Content Placeholder 2">
            <a:extLst>
              <a:ext uri="{FF2B5EF4-FFF2-40B4-BE49-F238E27FC236}">
                <a16:creationId xmlns:a16="http://schemas.microsoft.com/office/drawing/2014/main" xmlns="" id="{A78967AC-26D2-6B4E-B89D-E3763AB1DE6B}"/>
              </a:ext>
            </a:extLst>
          </p:cNvPr>
          <p:cNvSpPr txBox="1">
            <a:spLocks/>
          </p:cNvSpPr>
          <p:nvPr/>
        </p:nvSpPr>
        <p:spPr>
          <a:xfrm>
            <a:off x="2161586" y="2395959"/>
            <a:ext cx="9146879" cy="43520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1200" b="1" dirty="0">
                <a:latin typeface="Open Sans" charset="0"/>
                <a:ea typeface="Open Sans" charset="0"/>
                <a:cs typeface="Open Sans" charset="0"/>
              </a:rPr>
              <a:t>Step 1 </a:t>
            </a:r>
            <a:r>
              <a:rPr lang="en-US" sz="1200" b="1" dirty="0" smtClean="0">
                <a:latin typeface="Open Sans" charset="0"/>
                <a:ea typeface="Open Sans" charset="0"/>
                <a:cs typeface="Open Sans" charset="0"/>
              </a:rPr>
              <a:t>– </a:t>
            </a:r>
            <a:r>
              <a:rPr lang="en-US" sz="1200" b="1" dirty="0" smtClean="0">
                <a:latin typeface="Open Sans" charset="0"/>
                <a:ea typeface="Open Sans" charset="0"/>
                <a:cs typeface="Open Sans" charset="0"/>
              </a:rPr>
              <a:t>Identify </a:t>
            </a:r>
            <a:r>
              <a:rPr lang="en-US" sz="1200" b="1" dirty="0">
                <a:latin typeface="Open Sans" charset="0"/>
                <a:ea typeface="Open Sans" charset="0"/>
                <a:cs typeface="Open Sans" charset="0"/>
              </a:rPr>
              <a:t>your Asthma </a:t>
            </a:r>
            <a:r>
              <a:rPr lang="en-US" sz="1200" b="1" dirty="0" smtClean="0">
                <a:latin typeface="Open Sans" charset="0"/>
                <a:ea typeface="Open Sans" charset="0"/>
                <a:cs typeface="Open Sans" charset="0"/>
              </a:rPr>
              <a:t>register</a:t>
            </a:r>
          </a:p>
          <a:p>
            <a:pPr marL="0" indent="0">
              <a:buNone/>
            </a:pPr>
            <a:r>
              <a:rPr lang="en-US" sz="1200" dirty="0" smtClean="0">
                <a:latin typeface="Open Sans" charset="0"/>
                <a:ea typeface="Open Sans" charset="0"/>
                <a:cs typeface="Open Sans" charset="0"/>
              </a:rPr>
              <a:t>Identify </a:t>
            </a:r>
            <a:r>
              <a:rPr lang="en-US" sz="1200" dirty="0">
                <a:latin typeface="Open Sans" charset="0"/>
                <a:ea typeface="Open Sans" charset="0"/>
                <a:cs typeface="Open Sans" charset="0"/>
              </a:rPr>
              <a:t>every patient on your Asthma register</a:t>
            </a:r>
            <a:r>
              <a:rPr lang="en-US" sz="1200" dirty="0" smtClean="0">
                <a:latin typeface="Open Sans" charset="0"/>
                <a:ea typeface="Open Sans" charset="0"/>
                <a:cs typeface="Open Sans" charset="0"/>
              </a:rPr>
              <a:t>.</a:t>
            </a:r>
          </a:p>
          <a:p>
            <a:pPr marL="0" indent="0">
              <a:buNone/>
            </a:pPr>
            <a:endParaRPr lang="en-US" sz="1200" dirty="0">
              <a:latin typeface="Open Sans" charset="0"/>
              <a:ea typeface="Open Sans" charset="0"/>
              <a:cs typeface="Open Sans" charset="0"/>
            </a:endParaRPr>
          </a:p>
          <a:p>
            <a:pPr marL="0" indent="0">
              <a:buNone/>
            </a:pPr>
            <a:r>
              <a:rPr lang="en-US" sz="1200" b="1" dirty="0" smtClean="0">
                <a:latin typeface="Open Sans" charset="0"/>
                <a:ea typeface="Open Sans" charset="0"/>
                <a:cs typeface="Open Sans" charset="0"/>
              </a:rPr>
              <a:t>Step </a:t>
            </a:r>
            <a:r>
              <a:rPr lang="en-US" sz="1200" b="1" dirty="0">
                <a:latin typeface="Open Sans" charset="0"/>
                <a:ea typeface="Open Sans" charset="0"/>
                <a:cs typeface="Open Sans" charset="0"/>
              </a:rPr>
              <a:t>2 – Promote the </a:t>
            </a:r>
            <a:r>
              <a:rPr lang="en-US" sz="1200" b="1" dirty="0" smtClean="0">
                <a:latin typeface="Open Sans" charset="0"/>
                <a:ea typeface="Open Sans" charset="0"/>
                <a:cs typeface="Open Sans" charset="0"/>
              </a:rPr>
              <a:t>apps</a:t>
            </a:r>
            <a:endParaRPr lang="en-US" sz="1200" b="1" dirty="0">
              <a:latin typeface="Open Sans" charset="0"/>
              <a:ea typeface="Open Sans" charset="0"/>
              <a:cs typeface="Open Sans" charset="0"/>
            </a:endParaRPr>
          </a:p>
          <a:p>
            <a:pPr marL="0" indent="0">
              <a:lnSpc>
                <a:spcPct val="100000"/>
              </a:lnSpc>
              <a:buNone/>
            </a:pPr>
            <a:r>
              <a:rPr lang="en-US" sz="1200" dirty="0" smtClean="0">
                <a:latin typeface="Open Sans" charset="0"/>
                <a:ea typeface="Open Sans" charset="0"/>
                <a:cs typeface="Open Sans" charset="0"/>
              </a:rPr>
              <a:t>Using </a:t>
            </a:r>
            <a:r>
              <a:rPr lang="en-US" sz="1200" dirty="0">
                <a:latin typeface="Open Sans" charset="0"/>
                <a:ea typeface="Open Sans" charset="0"/>
                <a:cs typeface="Open Sans" charset="0"/>
              </a:rPr>
              <a:t>text messages, emails or printed leaflets </a:t>
            </a:r>
            <a:r>
              <a:rPr lang="en-US" sz="1200" dirty="0" smtClean="0">
                <a:latin typeface="Open Sans" charset="0"/>
                <a:ea typeface="Open Sans" charset="0"/>
                <a:cs typeface="Open Sans" charset="0"/>
              </a:rPr>
              <a:t>to </a:t>
            </a:r>
            <a:r>
              <a:rPr lang="en-US" sz="1200" dirty="0">
                <a:latin typeface="Open Sans" charset="0"/>
                <a:ea typeface="Open Sans" charset="0"/>
                <a:cs typeface="Open Sans" charset="0"/>
              </a:rPr>
              <a:t>ensure the population of patients with Asthma on your registers are aware of the </a:t>
            </a:r>
            <a:r>
              <a:rPr lang="en-US" sz="1200" dirty="0" err="1">
                <a:latin typeface="Open Sans" charset="0"/>
                <a:ea typeface="Open Sans" charset="0"/>
                <a:cs typeface="Open Sans" charset="0"/>
              </a:rPr>
              <a:t>Asthmahub</a:t>
            </a:r>
            <a:r>
              <a:rPr lang="en-US" sz="1200" dirty="0">
                <a:latin typeface="Open Sans" charset="0"/>
                <a:ea typeface="Open Sans" charset="0"/>
                <a:cs typeface="Open Sans" charset="0"/>
              </a:rPr>
              <a:t> and </a:t>
            </a:r>
            <a:r>
              <a:rPr lang="en-US" sz="1200" dirty="0" err="1">
                <a:latin typeface="Open Sans" charset="0"/>
                <a:ea typeface="Open Sans" charset="0"/>
                <a:cs typeface="Open Sans" charset="0"/>
              </a:rPr>
              <a:t>Asthmahub</a:t>
            </a:r>
            <a:r>
              <a:rPr lang="en-US" sz="1200" dirty="0">
                <a:latin typeface="Open Sans" charset="0"/>
                <a:ea typeface="Open Sans" charset="0"/>
                <a:cs typeface="Open Sans" charset="0"/>
              </a:rPr>
              <a:t> for parents app. The apps provide patients with a virtual Personalised Asthma Action Plan, as well as loads of really useful advice on staying well, using their inhalers, monitoring their peak flow and symptoms, and knowing what to do when their symptoms deteriorate</a:t>
            </a:r>
            <a:r>
              <a:rPr lang="en-US" sz="1200" dirty="0" smtClean="0">
                <a:latin typeface="Open Sans" charset="0"/>
                <a:ea typeface="Open Sans" charset="0"/>
                <a:cs typeface="Open Sans" charset="0"/>
              </a:rPr>
              <a:t>.</a:t>
            </a:r>
          </a:p>
        </p:txBody>
      </p:sp>
      <p:pic>
        <p:nvPicPr>
          <p:cNvPr id="7" name="Picture 6">
            <a:extLst>
              <a:ext uri="{FF2B5EF4-FFF2-40B4-BE49-F238E27FC236}">
                <a16:creationId xmlns:a16="http://schemas.microsoft.com/office/drawing/2014/main" xmlns="" id="{858E96AA-91C2-7046-9386-F2553C2F2B13}"/>
              </a:ext>
            </a:extLst>
          </p:cNvPr>
          <p:cNvPicPr>
            <a:picLocks noChangeAspect="1"/>
          </p:cNvPicPr>
          <p:nvPr/>
        </p:nvPicPr>
        <p:blipFill>
          <a:blip r:embed="rId2"/>
          <a:stretch>
            <a:fillRect/>
          </a:stretch>
        </p:blipFill>
        <p:spPr>
          <a:xfrm>
            <a:off x="1357489" y="2286956"/>
            <a:ext cx="421781" cy="421781"/>
          </a:xfrm>
          <a:prstGeom prst="rect">
            <a:avLst/>
          </a:prstGeom>
        </p:spPr>
      </p:pic>
      <p:sp>
        <p:nvSpPr>
          <p:cNvPr id="12" name="Rectangle 11">
            <a:extLst>
              <a:ext uri="{FF2B5EF4-FFF2-40B4-BE49-F238E27FC236}">
                <a16:creationId xmlns:a16="http://schemas.microsoft.com/office/drawing/2014/main" xmlns="" id="{FD63DD72-3958-D346-BC43-CF6E8890E277}"/>
              </a:ext>
            </a:extLst>
          </p:cNvPr>
          <p:cNvSpPr/>
          <p:nvPr/>
        </p:nvSpPr>
        <p:spPr>
          <a:xfrm>
            <a:off x="1260025" y="1520357"/>
            <a:ext cx="616707" cy="207579"/>
          </a:xfrm>
          <a:prstGeom prst="rect">
            <a:avLst/>
          </a:prstGeom>
          <a:solidFill>
            <a:srgbClr val="BA9B6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xmlns="" id="{0C03B05C-E6A9-FB43-BDC2-B57C1AD016EF}"/>
              </a:ext>
            </a:extLst>
          </p:cNvPr>
          <p:cNvSpPr/>
          <p:nvPr/>
        </p:nvSpPr>
        <p:spPr>
          <a:xfrm>
            <a:off x="1262809" y="1739970"/>
            <a:ext cx="616707" cy="55179"/>
          </a:xfrm>
          <a:prstGeom prst="rect">
            <a:avLst/>
          </a:prstGeom>
          <a:solidFill>
            <a:srgbClr val="323F7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4" name="Picture 13">
            <a:extLst>
              <a:ext uri="{FF2B5EF4-FFF2-40B4-BE49-F238E27FC236}">
                <a16:creationId xmlns:a16="http://schemas.microsoft.com/office/drawing/2014/main" xmlns="" id="{9123454C-3789-7F41-A065-7D9C1112B746}"/>
              </a:ext>
            </a:extLst>
          </p:cNvPr>
          <p:cNvPicPr>
            <a:picLocks noChangeAspect="1"/>
          </p:cNvPicPr>
          <p:nvPr/>
        </p:nvPicPr>
        <p:blipFill>
          <a:blip r:embed="rId2"/>
          <a:stretch>
            <a:fillRect/>
          </a:stretch>
        </p:blipFill>
        <p:spPr>
          <a:xfrm>
            <a:off x="1357489" y="3200544"/>
            <a:ext cx="421781" cy="421781"/>
          </a:xfrm>
          <a:prstGeom prst="rect">
            <a:avLst/>
          </a:prstGeom>
        </p:spPr>
      </p:pic>
    </p:spTree>
    <p:extLst>
      <p:ext uri="{BB962C8B-B14F-4D97-AF65-F5344CB8AC3E}">
        <p14:creationId xmlns:p14="http://schemas.microsoft.com/office/powerpoint/2010/main" val="871777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 xmlns:a16="http://schemas.microsoft.com/office/drawing/2014/main" id="{5785B86C-A025-714F-9840-4AAF9932F4B7}"/>
              </a:ext>
            </a:extLst>
          </p:cNvPr>
          <p:cNvSpPr/>
          <p:nvPr/>
        </p:nvSpPr>
        <p:spPr>
          <a:xfrm>
            <a:off x="3530278" y="0"/>
            <a:ext cx="8661723" cy="6858000"/>
          </a:xfrm>
          <a:prstGeom prst="rect">
            <a:avLst/>
          </a:prstGeom>
          <a:solidFill>
            <a:srgbClr val="323F7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Rectangle 5">
            <a:extLst>
              <a:ext uri="{FF2B5EF4-FFF2-40B4-BE49-F238E27FC236}">
                <a16:creationId xmlns="" xmlns:a16="http://schemas.microsoft.com/office/drawing/2014/main" id="{76B6F5EA-A5AB-4541-9E15-DE7655086462}"/>
              </a:ext>
            </a:extLst>
          </p:cNvPr>
          <p:cNvSpPr/>
          <p:nvPr/>
        </p:nvSpPr>
        <p:spPr>
          <a:xfrm>
            <a:off x="583660" y="562641"/>
            <a:ext cx="2946618"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b="1" spc="300" dirty="0" smtClean="0">
                <a:latin typeface="Open Sans" panose="020B0606030504020204" pitchFamily="34" charset="0"/>
                <a:ea typeface="Open Sans" panose="020B0606030504020204" pitchFamily="34" charset="0"/>
                <a:cs typeface="Open Sans" panose="020B0606030504020204" pitchFamily="34" charset="0"/>
              </a:rPr>
              <a:t>I propose</a:t>
            </a:r>
            <a:r>
              <a:rPr lang="is-IS" sz="2000" b="1" spc="300" dirty="0" smtClean="0">
                <a:latin typeface="Open Sans" panose="020B0606030504020204" pitchFamily="34" charset="0"/>
                <a:ea typeface="Open Sans" panose="020B0606030504020204" pitchFamily="34" charset="0"/>
                <a:cs typeface="Open Sans" panose="020B0606030504020204" pitchFamily="34" charset="0"/>
              </a:rPr>
              <a:t>…</a:t>
            </a:r>
            <a:endParaRPr lang="en-US" dirty="0"/>
          </a:p>
        </p:txBody>
      </p:sp>
      <p:pic>
        <p:nvPicPr>
          <p:cNvPr id="10" name="Picture 9">
            <a:extLst>
              <a:ext uri="{FF2B5EF4-FFF2-40B4-BE49-F238E27FC236}">
                <a16:creationId xmlns="" xmlns:a16="http://schemas.microsoft.com/office/drawing/2014/main" id="{09238CD8-C974-0941-AC2B-7BAE65062535}"/>
              </a:ext>
            </a:extLst>
          </p:cNvPr>
          <p:cNvPicPr>
            <a:picLocks noChangeAspect="1"/>
          </p:cNvPicPr>
          <p:nvPr/>
        </p:nvPicPr>
        <p:blipFill>
          <a:blip r:embed="rId2"/>
          <a:stretch>
            <a:fillRect/>
          </a:stretch>
        </p:blipFill>
        <p:spPr>
          <a:xfrm>
            <a:off x="4174189" y="945770"/>
            <a:ext cx="1168400" cy="863600"/>
          </a:xfrm>
          <a:prstGeom prst="rect">
            <a:avLst/>
          </a:prstGeom>
        </p:spPr>
      </p:pic>
      <p:sp>
        <p:nvSpPr>
          <p:cNvPr id="11" name="Rectangle 10">
            <a:extLst>
              <a:ext uri="{FF2B5EF4-FFF2-40B4-BE49-F238E27FC236}">
                <a16:creationId xmlns="" xmlns:a16="http://schemas.microsoft.com/office/drawing/2014/main" id="{A5F28FC4-DB36-B34F-99E7-1BAEE770A06D}"/>
              </a:ext>
            </a:extLst>
          </p:cNvPr>
          <p:cNvSpPr/>
          <p:nvPr/>
        </p:nvSpPr>
        <p:spPr>
          <a:xfrm>
            <a:off x="667764" y="2944232"/>
            <a:ext cx="616707" cy="207579"/>
          </a:xfrm>
          <a:prstGeom prst="rect">
            <a:avLst/>
          </a:prstGeom>
          <a:solidFill>
            <a:srgbClr val="BA9B6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 xmlns:a16="http://schemas.microsoft.com/office/drawing/2014/main" id="{7A1C05DB-728E-3148-9385-E63863EBA29B}"/>
              </a:ext>
            </a:extLst>
          </p:cNvPr>
          <p:cNvSpPr/>
          <p:nvPr/>
        </p:nvSpPr>
        <p:spPr>
          <a:xfrm>
            <a:off x="670548" y="3163845"/>
            <a:ext cx="616707" cy="55179"/>
          </a:xfrm>
          <a:prstGeom prst="rect">
            <a:avLst/>
          </a:prstGeom>
          <a:solidFill>
            <a:srgbClr val="323F7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6" name="Picture 15">
            <a:extLst>
              <a:ext uri="{FF2B5EF4-FFF2-40B4-BE49-F238E27FC236}">
                <a16:creationId xmlns="" xmlns:a16="http://schemas.microsoft.com/office/drawing/2014/main" id="{7E0790B6-E201-404A-9462-AD15A0BF2226}"/>
              </a:ext>
            </a:extLst>
          </p:cNvPr>
          <p:cNvPicPr>
            <a:picLocks noChangeAspect="1"/>
          </p:cNvPicPr>
          <p:nvPr/>
        </p:nvPicPr>
        <p:blipFill>
          <a:blip r:embed="rId2"/>
          <a:stretch>
            <a:fillRect/>
          </a:stretch>
        </p:blipFill>
        <p:spPr>
          <a:xfrm rot="10800000">
            <a:off x="10175285" y="5472223"/>
            <a:ext cx="1168400" cy="863600"/>
          </a:xfrm>
          <a:prstGeom prst="rect">
            <a:avLst/>
          </a:prstGeom>
        </p:spPr>
      </p:pic>
      <p:sp>
        <p:nvSpPr>
          <p:cNvPr id="17" name="Content Placeholder 2"/>
          <p:cNvSpPr txBox="1">
            <a:spLocks/>
          </p:cNvSpPr>
          <p:nvPr/>
        </p:nvSpPr>
        <p:spPr>
          <a:xfrm>
            <a:off x="4731185" y="1988028"/>
            <a:ext cx="5444100" cy="434779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nSpc>
                <a:spcPct val="120000"/>
              </a:lnSpc>
              <a:buNone/>
            </a:pPr>
            <a:r>
              <a:rPr lang="en-US" dirty="0"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As a practice, we have 800 Asthma patients on our register. I </a:t>
            </a:r>
            <a:r>
              <a:rPr lang="en-US"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propose we encourage every patient to download the NHS Wales </a:t>
            </a:r>
            <a:r>
              <a:rPr lang="en-US" b="1" dirty="0" err="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Asthmahub</a:t>
            </a:r>
            <a:r>
              <a:rPr lang="en-US" dirty="0"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 and </a:t>
            </a:r>
            <a:r>
              <a:rPr lang="en-US" b="1" dirty="0" err="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Asthmahub</a:t>
            </a:r>
            <a:r>
              <a:rPr lang="en-US" b="1" dirty="0"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 for parents </a:t>
            </a:r>
            <a:r>
              <a:rPr lang="en-US" dirty="0"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apps </a:t>
            </a:r>
            <a:r>
              <a:rPr lang="en-US"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which provides patients with a virtual </a:t>
            </a:r>
            <a:r>
              <a:rPr lang="en-US" dirty="0"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personalised asthma action plan.</a:t>
            </a:r>
            <a:endParaRPr lang="en-US"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920015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1422CA4A-7AC9-2B46-83C4-EF9277D08C41}"/>
              </a:ext>
            </a:extLst>
          </p:cNvPr>
          <p:cNvSpPr/>
          <p:nvPr/>
        </p:nvSpPr>
        <p:spPr>
          <a:xfrm>
            <a:off x="3256814" y="1937299"/>
            <a:ext cx="5133136" cy="707886"/>
          </a:xfrm>
          <a:prstGeom prst="rect">
            <a:avLst/>
          </a:prstGeom>
        </p:spPr>
        <p:txBody>
          <a:bodyPr wrap="none">
            <a:spAutoFit/>
          </a:bodyPr>
          <a:lstStyle/>
          <a:p>
            <a:pPr algn="ctr"/>
            <a:r>
              <a:rPr lang="en-US" sz="4000" b="1" spc="300" dirty="0">
                <a:latin typeface="Open Sans" panose="020B0606030504020204" pitchFamily="34" charset="0"/>
                <a:ea typeface="Open Sans" panose="020B0606030504020204" pitchFamily="34" charset="0"/>
                <a:cs typeface="Open Sans" panose="020B0606030504020204" pitchFamily="34" charset="0"/>
              </a:rPr>
              <a:t>ANY QUESTIONS?</a:t>
            </a:r>
            <a:endParaRPr lang="en-US" sz="4000" dirty="0"/>
          </a:p>
        </p:txBody>
      </p:sp>
      <p:sp>
        <p:nvSpPr>
          <p:cNvPr id="9" name="TextBox 8">
            <a:extLst>
              <a:ext uri="{FF2B5EF4-FFF2-40B4-BE49-F238E27FC236}">
                <a16:creationId xmlns:a16="http://schemas.microsoft.com/office/drawing/2014/main" xmlns="" id="{80251EA8-F17E-0A4D-962F-14BA84DEC8C3}"/>
              </a:ext>
            </a:extLst>
          </p:cNvPr>
          <p:cNvSpPr txBox="1"/>
          <p:nvPr/>
        </p:nvSpPr>
        <p:spPr>
          <a:xfrm>
            <a:off x="986205" y="3060589"/>
            <a:ext cx="9593056" cy="307777"/>
          </a:xfrm>
          <a:prstGeom prst="rect">
            <a:avLst/>
          </a:prstGeom>
          <a:noFill/>
        </p:spPr>
        <p:txBody>
          <a:bodyPr wrap="square" rtlCol="0">
            <a:spAutoFit/>
          </a:bodyPr>
          <a:lstStyle/>
          <a:p>
            <a:pPr algn="ctr"/>
            <a:r>
              <a:rPr lang="en-US" sz="1400" b="1" spc="300" dirty="0">
                <a:latin typeface="Open Sans" panose="020B0606030504020204" pitchFamily="34" charset="0"/>
                <a:ea typeface="Open Sans" panose="020B0606030504020204" pitchFamily="34" charset="0"/>
                <a:cs typeface="Open Sans" panose="020B0606030504020204" pitchFamily="34" charset="0"/>
              </a:rPr>
              <a:t>Personalised Asthma Action Plan– Promote </a:t>
            </a:r>
            <a:r>
              <a:rPr lang="en-US" sz="1400" b="1" spc="300" dirty="0" err="1">
                <a:latin typeface="Open Sans" panose="020B0606030504020204" pitchFamily="34" charset="0"/>
                <a:ea typeface="Open Sans" panose="020B0606030504020204" pitchFamily="34" charset="0"/>
                <a:cs typeface="Open Sans" panose="020B0606030504020204" pitchFamily="34" charset="0"/>
              </a:rPr>
              <a:t>Asthmahub</a:t>
            </a:r>
            <a:r>
              <a:rPr lang="en-US" sz="1400" b="1" spc="300" dirty="0">
                <a:latin typeface="Open Sans" panose="020B0606030504020204" pitchFamily="34" charset="0"/>
                <a:ea typeface="Open Sans" panose="020B0606030504020204" pitchFamily="34" charset="0"/>
                <a:cs typeface="Open Sans" panose="020B0606030504020204" pitchFamily="34" charset="0"/>
              </a:rPr>
              <a:t> apps</a:t>
            </a:r>
            <a:endParaRPr lang="en-US" sz="1400" b="1" spc="300" dirty="0">
              <a:latin typeface="Open Sans" panose="020B0606030504020204" pitchFamily="34" charset="0"/>
              <a:ea typeface="Open Sans" panose="020B0606030504020204" pitchFamily="34" charset="0"/>
              <a:cs typeface="Open Sans" panose="020B0606030504020204" pitchFamily="34" charset="0"/>
            </a:endParaRPr>
          </a:p>
        </p:txBody>
      </p:sp>
      <p:sp>
        <p:nvSpPr>
          <p:cNvPr id="10" name="TextBox 9">
            <a:extLst>
              <a:ext uri="{FF2B5EF4-FFF2-40B4-BE49-F238E27FC236}">
                <a16:creationId xmlns:a16="http://schemas.microsoft.com/office/drawing/2014/main" xmlns="" id="{22AF7822-0E00-2C45-B98C-2F7336D8A831}"/>
              </a:ext>
            </a:extLst>
          </p:cNvPr>
          <p:cNvSpPr txBox="1"/>
          <p:nvPr/>
        </p:nvSpPr>
        <p:spPr>
          <a:xfrm>
            <a:off x="3546040" y="4880030"/>
            <a:ext cx="4554683" cy="276999"/>
          </a:xfrm>
          <a:prstGeom prst="rect">
            <a:avLst/>
          </a:prstGeom>
          <a:noFill/>
        </p:spPr>
        <p:txBody>
          <a:bodyPr wrap="square" rtlCol="0">
            <a:spAutoFit/>
          </a:bodyPr>
          <a:lstStyle/>
          <a:p>
            <a:pPr algn="ctr"/>
            <a:r>
              <a:rPr lang="en-US" sz="1200" b="1" spc="300" dirty="0" smtClean="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rPr>
              <a:t>[your name]</a:t>
            </a:r>
            <a:endParaRPr lang="en-US" sz="1200" b="1" spc="300" dirty="0">
              <a:solidFill>
                <a:schemeClr val="bg2">
                  <a:lumMod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Rectangle 10">
            <a:extLst>
              <a:ext uri="{FF2B5EF4-FFF2-40B4-BE49-F238E27FC236}">
                <a16:creationId xmlns:a16="http://schemas.microsoft.com/office/drawing/2014/main" xmlns="" id="{FFF687D0-1348-AC45-B90D-6CEC45DABE84}"/>
              </a:ext>
            </a:extLst>
          </p:cNvPr>
          <p:cNvSpPr/>
          <p:nvPr/>
        </p:nvSpPr>
        <p:spPr>
          <a:xfrm>
            <a:off x="5479293" y="3783770"/>
            <a:ext cx="616707" cy="207579"/>
          </a:xfrm>
          <a:prstGeom prst="rect">
            <a:avLst/>
          </a:prstGeom>
          <a:solidFill>
            <a:srgbClr val="BA9B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6C9AFB16-F8AF-CC43-B9DC-7EB49D32A668}"/>
              </a:ext>
            </a:extLst>
          </p:cNvPr>
          <p:cNvSpPr/>
          <p:nvPr/>
        </p:nvSpPr>
        <p:spPr>
          <a:xfrm>
            <a:off x="5479293" y="3999816"/>
            <a:ext cx="616707" cy="55179"/>
          </a:xfrm>
          <a:prstGeom prst="rect">
            <a:avLst/>
          </a:prstGeom>
          <a:solidFill>
            <a:srgbClr val="323F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8022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290</Words>
  <Application>Microsoft Macintosh PowerPoint</Application>
  <PresentationFormat>Widescreen</PresentationFormat>
  <Paragraphs>20</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Calibri</vt:lpstr>
      <vt:lpstr>Calibri Light</vt:lpstr>
      <vt:lpstr>Open Sans</vt:lpstr>
      <vt:lpstr>Open Sans Light</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Wallis</dc:creator>
  <cp:lastModifiedBy>Laura Wallis</cp:lastModifiedBy>
  <cp:revision>73</cp:revision>
  <dcterms:created xsi:type="dcterms:W3CDTF">2019-12-10T14:09:46Z</dcterms:created>
  <dcterms:modified xsi:type="dcterms:W3CDTF">2021-03-08T15:55:13Z</dcterms:modified>
</cp:coreProperties>
</file>