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7"/>
    <p:restoredTop sz="97026"/>
  </p:normalViewPr>
  <p:slideViewPr>
    <p:cSldViewPr snapToGrid="0" snapToObjects="1">
      <p:cViewPr varScale="1">
        <p:scale>
          <a:sx n="141" d="100"/>
          <a:sy n="141" d="100"/>
        </p:scale>
        <p:origin x="19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A467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B49A6C"/>
              </a:solidFill>
              <a:ln>
                <a:noFill/>
              </a:ln>
              <a:effectLst/>
            </c:spPr>
          </c:dPt>
          <c:cat>
            <c:strRef>
              <c:f>Sheet1!$A$2:$A$21</c:f>
              <c:strCache>
                <c:ptCount val="20"/>
                <c:pt idx="0">
                  <c:v>Medical Instruments/ Equipment</c:v>
                </c:pt>
                <c:pt idx="1">
                  <c:v>Pharmaceuticals</c:v>
                </c:pt>
                <c:pt idx="2">
                  <c:v>Business Services</c:v>
                </c:pt>
                <c:pt idx="3">
                  <c:v>Fuels</c:v>
                </c:pt>
                <c:pt idx="4">
                  <c:v>Electricity</c:v>
                </c:pt>
                <c:pt idx="5">
                  <c:v>Patient and visitor travel</c:v>
                </c:pt>
                <c:pt idx="6">
                  <c:v>Food and catering</c:v>
                </c:pt>
                <c:pt idx="7">
                  <c:v>Business travel/ fleet</c:v>
                </c:pt>
                <c:pt idx="8">
                  <c:v>Commissioned healthcare</c:v>
                </c:pt>
                <c:pt idx="9">
                  <c:v>Manufactured fuels, chemical and gases</c:v>
                </c:pt>
                <c:pt idx="10">
                  <c:v>Staff commuting</c:v>
                </c:pt>
                <c:pt idx="11">
                  <c:v>Freight transport</c:v>
                </c:pt>
                <c:pt idx="12">
                  <c:v>Metered Dose Inhalers</c:v>
                </c:pt>
                <c:pt idx="13">
                  <c:v>Construction</c:v>
                </c:pt>
                <c:pt idx="14">
                  <c:v>Paper products</c:v>
                </c:pt>
                <c:pt idx="15">
                  <c:v>Other manufactured products</c:v>
                </c:pt>
                <c:pt idx="16">
                  <c:v>Anaesthetic gases</c:v>
                </c:pt>
                <c:pt idx="17">
                  <c:v>Water</c:v>
                </c:pt>
                <c:pt idx="18">
                  <c:v>ICT</c:v>
                </c:pt>
                <c:pt idx="19">
                  <c:v>Waste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13.2</c:v>
                </c:pt>
                <c:pt idx="1">
                  <c:v>12.2</c:v>
                </c:pt>
                <c:pt idx="2">
                  <c:v>9.2</c:v>
                </c:pt>
                <c:pt idx="3">
                  <c:v>8.6</c:v>
                </c:pt>
                <c:pt idx="4">
                  <c:v>7.6</c:v>
                </c:pt>
                <c:pt idx="5">
                  <c:v>7.0</c:v>
                </c:pt>
                <c:pt idx="6">
                  <c:v>5.9</c:v>
                </c:pt>
                <c:pt idx="7">
                  <c:v>4.6</c:v>
                </c:pt>
                <c:pt idx="8">
                  <c:v>4.4</c:v>
                </c:pt>
                <c:pt idx="9">
                  <c:v>4.4</c:v>
                </c:pt>
                <c:pt idx="10">
                  <c:v>3.9</c:v>
                </c:pt>
                <c:pt idx="11">
                  <c:v>3.2</c:v>
                </c:pt>
                <c:pt idx="12">
                  <c:v>3.1</c:v>
                </c:pt>
                <c:pt idx="13">
                  <c:v>3.0</c:v>
                </c:pt>
                <c:pt idx="14">
                  <c:v>2.8</c:v>
                </c:pt>
                <c:pt idx="15">
                  <c:v>2.3</c:v>
                </c:pt>
                <c:pt idx="16">
                  <c:v>1.7</c:v>
                </c:pt>
                <c:pt idx="17">
                  <c:v>1.5</c:v>
                </c:pt>
                <c:pt idx="18">
                  <c:v>1.3</c:v>
                </c:pt>
                <c:pt idx="19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Medical Instruments/ Equipment</c:v>
                </c:pt>
                <c:pt idx="1">
                  <c:v>Pharmaceuticals</c:v>
                </c:pt>
                <c:pt idx="2">
                  <c:v>Business Services</c:v>
                </c:pt>
                <c:pt idx="3">
                  <c:v>Fuels</c:v>
                </c:pt>
                <c:pt idx="4">
                  <c:v>Electricity</c:v>
                </c:pt>
                <c:pt idx="5">
                  <c:v>Patient and visitor travel</c:v>
                </c:pt>
                <c:pt idx="6">
                  <c:v>Food and catering</c:v>
                </c:pt>
                <c:pt idx="7">
                  <c:v>Business travel/ fleet</c:v>
                </c:pt>
                <c:pt idx="8">
                  <c:v>Commissioned healthcare</c:v>
                </c:pt>
                <c:pt idx="9">
                  <c:v>Manufactured fuels, chemical and gases</c:v>
                </c:pt>
                <c:pt idx="10">
                  <c:v>Staff commuting</c:v>
                </c:pt>
                <c:pt idx="11">
                  <c:v>Freight transport</c:v>
                </c:pt>
                <c:pt idx="12">
                  <c:v>Metered Dose Inhalers</c:v>
                </c:pt>
                <c:pt idx="13">
                  <c:v>Construction</c:v>
                </c:pt>
                <c:pt idx="14">
                  <c:v>Paper products</c:v>
                </c:pt>
                <c:pt idx="15">
                  <c:v>Other manufactured products</c:v>
                </c:pt>
                <c:pt idx="16">
                  <c:v>Anaesthetic gases</c:v>
                </c:pt>
                <c:pt idx="17">
                  <c:v>Water</c:v>
                </c:pt>
                <c:pt idx="18">
                  <c:v>ICT</c:v>
                </c:pt>
                <c:pt idx="19">
                  <c:v>Waste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Medical Instruments/ Equipment</c:v>
                </c:pt>
                <c:pt idx="1">
                  <c:v>Pharmaceuticals</c:v>
                </c:pt>
                <c:pt idx="2">
                  <c:v>Business Services</c:v>
                </c:pt>
                <c:pt idx="3">
                  <c:v>Fuels</c:v>
                </c:pt>
                <c:pt idx="4">
                  <c:v>Electricity</c:v>
                </c:pt>
                <c:pt idx="5">
                  <c:v>Patient and visitor travel</c:v>
                </c:pt>
                <c:pt idx="6">
                  <c:v>Food and catering</c:v>
                </c:pt>
                <c:pt idx="7">
                  <c:v>Business travel/ fleet</c:v>
                </c:pt>
                <c:pt idx="8">
                  <c:v>Commissioned healthcare</c:v>
                </c:pt>
                <c:pt idx="9">
                  <c:v>Manufactured fuels, chemical and gases</c:v>
                </c:pt>
                <c:pt idx="10">
                  <c:v>Staff commuting</c:v>
                </c:pt>
                <c:pt idx="11">
                  <c:v>Freight transport</c:v>
                </c:pt>
                <c:pt idx="12">
                  <c:v>Metered Dose Inhalers</c:v>
                </c:pt>
                <c:pt idx="13">
                  <c:v>Construction</c:v>
                </c:pt>
                <c:pt idx="14">
                  <c:v>Paper products</c:v>
                </c:pt>
                <c:pt idx="15">
                  <c:v>Other manufactured products</c:v>
                </c:pt>
                <c:pt idx="16">
                  <c:v>Anaesthetic gases</c:v>
                </c:pt>
                <c:pt idx="17">
                  <c:v>Water</c:v>
                </c:pt>
                <c:pt idx="18">
                  <c:v>ICT</c:v>
                </c:pt>
                <c:pt idx="19">
                  <c:v>Waste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39125744"/>
        <c:axId val="1439127520"/>
      </c:barChart>
      <c:catAx>
        <c:axId val="143912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pPr>
            <a:endParaRPr lang="en-US"/>
          </a:p>
        </c:txPr>
        <c:crossAx val="1439127520"/>
        <c:crosses val="autoZero"/>
        <c:auto val="1"/>
        <c:lblAlgn val="ctr"/>
        <c:lblOffset val="100"/>
        <c:noMultiLvlLbl val="0"/>
      </c:catAx>
      <c:valAx>
        <c:axId val="143912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" charset="0"/>
                    <a:ea typeface="Open Sans" charset="0"/>
                    <a:cs typeface="Open Sans" charset="0"/>
                  </a:defRPr>
                </a:pPr>
                <a:r>
                  <a:rPr lang="en-US" sz="1200" dirty="0" smtClean="0">
                    <a:latin typeface="Open Sans" charset="0"/>
                    <a:ea typeface="Open Sans" charset="0"/>
                    <a:cs typeface="Open Sans" charset="0"/>
                  </a:rPr>
                  <a:t> Carbon Emissions (%)</a:t>
                </a:r>
                <a:endParaRPr lang="en-US" sz="1200" dirty="0">
                  <a:latin typeface="Open Sans" charset="0"/>
                  <a:ea typeface="Open Sans" charset="0"/>
                  <a:cs typeface="Open Sans" charset="0"/>
                </a:endParaRPr>
              </a:p>
            </c:rich>
          </c:tx>
          <c:layout>
            <c:manualLayout>
              <c:xMode val="edge"/>
              <c:yMode val="edge"/>
              <c:x val="0.0859375"/>
              <c:y val="0.1637817887311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912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E469F-9E47-E24B-9D17-A008F667D93A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963F-32A2-1944-87C7-B7ED83FBE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7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0A389-CBD6-6C4A-ACED-D2976569B6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2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2383C-3532-B14D-8A0C-961F59F6E2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6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E325-7518-974B-9EDF-0994A38CA3BB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784C-BC3C-6A4C-9F2C-EAAC0715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E325-7518-974B-9EDF-0994A38CA3BB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784C-BC3C-6A4C-9F2C-EAAC0715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E325-7518-974B-9EDF-0994A38CA3BB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784C-BC3C-6A4C-9F2C-EAAC0715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9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E325-7518-974B-9EDF-0994A38CA3BB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784C-BC3C-6A4C-9F2C-EAAC0715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6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E325-7518-974B-9EDF-0994A38CA3BB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784C-BC3C-6A4C-9F2C-EAAC0715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8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E325-7518-974B-9EDF-0994A38CA3BB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784C-BC3C-6A4C-9F2C-EAAC0715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E325-7518-974B-9EDF-0994A38CA3BB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784C-BC3C-6A4C-9F2C-EAAC0715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E325-7518-974B-9EDF-0994A38CA3BB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784C-BC3C-6A4C-9F2C-EAAC0715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4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E325-7518-974B-9EDF-0994A38CA3BB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784C-BC3C-6A4C-9F2C-EAAC0715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4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E325-7518-974B-9EDF-0994A38CA3BB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784C-BC3C-6A4C-9F2C-EAAC0715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8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E325-7518-974B-9EDF-0994A38CA3BB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784C-BC3C-6A4C-9F2C-EAAC0715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0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5E325-7518-974B-9EDF-0994A38CA3BB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C784C-BC3C-6A4C-9F2C-EAAC07159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6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2.svg"/><Relationship Id="rId7" Type="http://schemas.openxmlformats.org/officeDocument/2006/relationships/image" Target="../media/image33.png"/><Relationship Id="rId8" Type="http://schemas.openxmlformats.org/officeDocument/2006/relationships/image" Target="../media/image4.svg"/><Relationship Id="rId9" Type="http://schemas.openxmlformats.org/officeDocument/2006/relationships/image" Target="../media/image34.png"/><Relationship Id="rId10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8.png"/><Relationship Id="rId5" Type="http://schemas.openxmlformats.org/officeDocument/2006/relationships/image" Target="../media/image20.png"/><Relationship Id="rId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reenhealthwales.co.uk/" TargetMode="External"/><Relationship Id="rId3" Type="http://schemas.openxmlformats.org/officeDocument/2006/relationships/hyperlink" Target="mailto:greenerpracticewales@gmail.com" TargetMode="External"/><Relationship Id="rId4" Type="http://schemas.openxmlformats.org/officeDocument/2006/relationships/hyperlink" Target="https://primarycareone.nhs.wales/topics1/greener-primary-care/" TargetMode="External"/><Relationship Id="rId5" Type="http://schemas.openxmlformats.org/officeDocument/2006/relationships/hyperlink" Target="https://www.greenerpractice.co.uk/local-groups" TargetMode="External"/><Relationship Id="rId6" Type="http://schemas.openxmlformats.org/officeDocument/2006/relationships/hyperlink" Target="allwales.icst.org.uk" TargetMode="External"/><Relationship Id="rId7" Type="http://schemas.openxmlformats.org/officeDocument/2006/relationships/hyperlink" Target="https://www.awttc.org/" TargetMode="External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sv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D94898-B28F-1E4C-BE1D-163A635A8A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7479" y="0"/>
            <a:ext cx="12548569" cy="836653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3DBB670-9E83-FD46-956C-857E2441214E}"/>
              </a:ext>
            </a:extLst>
          </p:cNvPr>
          <p:cNvSpPr/>
          <p:nvPr/>
        </p:nvSpPr>
        <p:spPr>
          <a:xfrm>
            <a:off x="-134159" y="0"/>
            <a:ext cx="12549808" cy="7566782"/>
          </a:xfrm>
          <a:prstGeom prst="rect">
            <a:avLst/>
          </a:prstGeom>
          <a:solidFill>
            <a:srgbClr val="2B4572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32CE3B4-58C6-DA4E-AF30-B380738FE657}"/>
              </a:ext>
            </a:extLst>
          </p:cNvPr>
          <p:cNvSpPr/>
          <p:nvPr/>
        </p:nvSpPr>
        <p:spPr>
          <a:xfrm>
            <a:off x="5785696" y="4620086"/>
            <a:ext cx="616707" cy="55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915A44F-D57A-6D4A-8657-37F7ABCDE35F}"/>
              </a:ext>
            </a:extLst>
          </p:cNvPr>
          <p:cNvSpPr/>
          <p:nvPr/>
        </p:nvSpPr>
        <p:spPr>
          <a:xfrm>
            <a:off x="5787646" y="4380608"/>
            <a:ext cx="616707" cy="207579"/>
          </a:xfrm>
          <a:prstGeom prst="rect">
            <a:avLst/>
          </a:prstGeom>
          <a:solidFill>
            <a:srgbClr val="B49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3A953990-1D2B-0545-A87B-20E06CCCDF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65482" y="317977"/>
            <a:ext cx="1261031" cy="7115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835C76-6075-1545-94B5-9B5AA2045845}"/>
              </a:ext>
            </a:extLst>
          </p:cNvPr>
          <p:cNvSpPr txBox="1"/>
          <p:nvPr/>
        </p:nvSpPr>
        <p:spPr>
          <a:xfrm>
            <a:off x="559390" y="1623955"/>
            <a:ext cx="111627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Sustainable </a:t>
            </a:r>
            <a:r>
              <a:rPr lang="en-GB" sz="40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Inhaler Prescribing </a:t>
            </a:r>
            <a:endParaRPr lang="en-GB" sz="4000" b="1" dirty="0" smtClean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algn="ctr"/>
            <a:endParaRPr lang="en-GB" b="1" spc="300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n-GB" b="1" spc="3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n-GB" b="1" spc="300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n-GB" b="1" spc="3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n-GB" b="1" spc="300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n-GB" b="1" spc="300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GB" b="1" spc="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Tackling </a:t>
            </a:r>
            <a:r>
              <a:rPr lang="en-GB" b="1" spc="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climate crisis through sustainable inhaler prescribing. </a:t>
            </a:r>
            <a:endParaRPr lang="en-GB" sz="2000" b="1" spc="3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n-GB" sz="2000" b="1" spc="3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n-GB" sz="2000" b="1" spc="3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n-GB" sz="2000" b="1" spc="3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GB" sz="1400" b="1" spc="3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allwales.icst.org.uk</a:t>
            </a:r>
          </a:p>
        </p:txBody>
      </p:sp>
    </p:spTree>
    <p:extLst>
      <p:ext uri="{BB962C8B-B14F-4D97-AF65-F5344CB8AC3E}">
        <p14:creationId xmlns:p14="http://schemas.microsoft.com/office/powerpoint/2010/main" val="16783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6B6F5EA-A5AB-4541-9E15-DE7655086462}"/>
              </a:ext>
            </a:extLst>
          </p:cNvPr>
          <p:cNvSpPr/>
          <p:nvPr/>
        </p:nvSpPr>
        <p:spPr>
          <a:xfrm>
            <a:off x="5753898" y="2001405"/>
            <a:ext cx="61970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Respiratory patient apps</a:t>
            </a:r>
            <a:endParaRPr lang="en-US" sz="2000" b="1" spc="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8B1B9C18-1FC4-9A40-A954-8682A6CE87EA}"/>
              </a:ext>
            </a:extLst>
          </p:cNvPr>
          <p:cNvSpPr txBox="1">
            <a:spLocks/>
          </p:cNvSpPr>
          <p:nvPr/>
        </p:nvSpPr>
        <p:spPr>
          <a:xfrm>
            <a:off x="6431234" y="2715270"/>
            <a:ext cx="5360273" cy="3908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GB" sz="1600" spc="3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campaign to raise awareness of the environmental impact of inhalers, delivered by NHS Wales experts, and published to the NHS Wales Respiratory apps</a:t>
            </a:r>
            <a:endParaRPr lang="en-GB" sz="1600" spc="3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GB" sz="1600" spc="3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Encouraging patients to discuss with their GP, specialist nurse or community pharmacist whether they would be suitable for the switch</a:t>
            </a:r>
            <a:endParaRPr lang="en-GB" sz="1600" spc="3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GB" sz="1600" spc="3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Inhaler technique videos available on the app, to support the switch</a:t>
            </a:r>
            <a:endParaRPr lang="en-GB" sz="1600" spc="3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GB" sz="1600" spc="3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Monitoring of disease control through the app, with PEF diaries and a personalised asthma/ COPD action plan</a:t>
            </a:r>
            <a:endParaRPr lang="en-GB" sz="1600" spc="3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GB" sz="1600" b="1" spc="3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5DCA4C0-5679-6B45-9632-CD5511801E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600" y="2731252"/>
            <a:ext cx="269766" cy="2697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D171DEE-AEBF-3942-A3EA-7FA3B616BB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600" y="3668365"/>
            <a:ext cx="269766" cy="2697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82AB5AD-64EC-9449-8705-243626D8F8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600" y="5321708"/>
            <a:ext cx="269766" cy="2697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60EA9BE-80DA-B647-BCFE-B993324068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651" y="4609796"/>
            <a:ext cx="269766" cy="269766"/>
          </a:xfrm>
          <a:prstGeom prst="rect">
            <a:avLst/>
          </a:prstGeom>
        </p:spPr>
      </p:pic>
      <p:pic>
        <p:nvPicPr>
          <p:cNvPr id="3" name="Picture 2" descr="A picture containing text, controller, remote, game&#10;&#10;Description automatically generated">
            <a:extLst>
              <a:ext uri="{FF2B5EF4-FFF2-40B4-BE49-F238E27FC236}">
                <a16:creationId xmlns="" xmlns:a16="http://schemas.microsoft.com/office/drawing/2014/main" id="{F3123CE9-C067-E847-8BD0-B14D2629E4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9651" y="921278"/>
            <a:ext cx="7969251" cy="5900866"/>
          </a:xfrm>
          <a:prstGeom prst="rect">
            <a:avLst/>
          </a:prstGeom>
        </p:spPr>
      </p:pic>
      <p:pic>
        <p:nvPicPr>
          <p:cNvPr id="12" name="Graphic 12">
            <a:extLst>
              <a:ext uri="{FF2B5EF4-FFF2-40B4-BE49-F238E27FC236}">
                <a16:creationId xmlns:a16="http://schemas.microsoft.com/office/drawing/2014/main" xmlns="" id="{19D82959-DD80-4045-9FF7-58C37F18DF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993263" y="344249"/>
            <a:ext cx="1802918" cy="538720"/>
          </a:xfrm>
          <a:prstGeom prst="rect">
            <a:avLst/>
          </a:prstGeom>
        </p:spPr>
      </p:pic>
      <p:pic>
        <p:nvPicPr>
          <p:cNvPr id="13" name="Graphic 13">
            <a:extLst>
              <a:ext uri="{FF2B5EF4-FFF2-40B4-BE49-F238E27FC236}">
                <a16:creationId xmlns:a16="http://schemas.microsoft.com/office/drawing/2014/main" xmlns="" id="{8DE6B2FE-091E-6441-9044-22B85AE750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8931" y="393687"/>
            <a:ext cx="1716723" cy="490834"/>
          </a:xfrm>
          <a:prstGeom prst="rect">
            <a:avLst/>
          </a:prstGeom>
        </p:spPr>
      </p:pic>
      <p:pic>
        <p:nvPicPr>
          <p:cNvPr id="14" name="Graphic 14">
            <a:extLst>
              <a:ext uri="{FF2B5EF4-FFF2-40B4-BE49-F238E27FC236}">
                <a16:creationId xmlns:a16="http://schemas.microsoft.com/office/drawing/2014/main" xmlns="" id="{E08523B4-8499-794A-95FA-BBBAEA63A2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479902" y="344249"/>
            <a:ext cx="1889113" cy="5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9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16" y="0"/>
            <a:ext cx="10288786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7B3F18-F63C-DD4A-83B1-345712CAB13E}"/>
              </a:ext>
            </a:extLst>
          </p:cNvPr>
          <p:cNvSpPr txBox="1"/>
          <p:nvPr/>
        </p:nvSpPr>
        <p:spPr>
          <a:xfrm>
            <a:off x="6690511" y="1247944"/>
            <a:ext cx="4767487" cy="369332"/>
          </a:xfrm>
          <a:prstGeom prst="rect">
            <a:avLst/>
          </a:prstGeom>
          <a:noFill/>
          <a:effectLst>
            <a:softEdge rad="25400"/>
          </a:effectLst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Scriptswitch</a:t>
            </a:r>
            <a:endParaRPr lang="en-GB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7B3F18-F63C-DD4A-83B1-345712CAB13E}"/>
              </a:ext>
            </a:extLst>
          </p:cNvPr>
          <p:cNvSpPr txBox="1"/>
          <p:nvPr/>
        </p:nvSpPr>
        <p:spPr>
          <a:xfrm>
            <a:off x="6690511" y="1853387"/>
            <a:ext cx="5323438" cy="3170099"/>
          </a:xfrm>
          <a:prstGeom prst="rect">
            <a:avLst/>
          </a:prstGeom>
          <a:noFill/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GB" spc="300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Switch from </a:t>
            </a:r>
            <a:r>
              <a:rPr lang="en-GB" b="1" spc="3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Ventolin </a:t>
            </a:r>
            <a:r>
              <a:rPr lang="en-GB" b="1" spc="300" dirty="0" err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Evohaler</a:t>
            </a:r>
            <a:r>
              <a:rPr lang="en-GB" b="1" spc="3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pc="3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lower </a:t>
            </a:r>
            <a:r>
              <a:rPr lang="en-GB" spc="300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carbon alternative MDIs </a:t>
            </a:r>
            <a:r>
              <a:rPr lang="en-GB" spc="3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 as </a:t>
            </a:r>
            <a:r>
              <a:rPr lang="en-GB" b="1" spc="300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Salamol </a:t>
            </a:r>
            <a:r>
              <a:rPr lang="en-GB" b="1" spc="300" dirty="0" err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Evohaler</a:t>
            </a:r>
            <a:r>
              <a:rPr lang="en-GB" b="1" spc="3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b="1" spc="300" dirty="0" smtClean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GB" spc="300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Immediate </a:t>
            </a:r>
            <a:r>
              <a:rPr lang="en-GB" spc="3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requires little effort, </a:t>
            </a:r>
            <a:r>
              <a:rPr lang="en-GB" spc="300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needing </a:t>
            </a:r>
            <a:r>
              <a:rPr lang="en-GB" spc="3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active follow up unless patients encounter </a:t>
            </a:r>
            <a:r>
              <a:rPr lang="en-GB" spc="300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problems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GB" spc="300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sure everyone </a:t>
            </a:r>
            <a:r>
              <a:rPr lang="en-GB" spc="3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team </a:t>
            </a:r>
            <a:r>
              <a:rPr lang="en-GB" spc="300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knows </a:t>
            </a:r>
            <a:r>
              <a:rPr lang="en-GB" spc="3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what's being done and why</a:t>
            </a:r>
            <a:endParaRPr lang="en-GB" spc="300" dirty="0" smtClean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79C548-EDBF-CA4A-BA62-F9C4BAB17F36}"/>
              </a:ext>
            </a:extLst>
          </p:cNvPr>
          <p:cNvSpPr/>
          <p:nvPr/>
        </p:nvSpPr>
        <p:spPr>
          <a:xfrm rot="5400000">
            <a:off x="-6103680" y="4997235"/>
            <a:ext cx="12532659" cy="442869"/>
          </a:xfrm>
          <a:prstGeom prst="rect">
            <a:avLst/>
          </a:prstGeom>
          <a:solidFill>
            <a:srgbClr val="2B45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5FCDA06-3548-3241-ADE1-5DC2B0C3B696}"/>
              </a:ext>
            </a:extLst>
          </p:cNvPr>
          <p:cNvSpPr/>
          <p:nvPr/>
        </p:nvSpPr>
        <p:spPr>
          <a:xfrm rot="5400000">
            <a:off x="-6266332" y="4791362"/>
            <a:ext cx="12532659" cy="117564"/>
          </a:xfrm>
          <a:prstGeom prst="rect">
            <a:avLst/>
          </a:prstGeom>
          <a:solidFill>
            <a:srgbClr val="B49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F4B819E-439F-2443-A523-30C7FFBFDCD0}"/>
              </a:ext>
            </a:extLst>
          </p:cNvPr>
          <p:cNvSpPr txBox="1"/>
          <p:nvPr/>
        </p:nvSpPr>
        <p:spPr>
          <a:xfrm>
            <a:off x="529326" y="6557918"/>
            <a:ext cx="15353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allwales.icst.org.uk</a:t>
            </a:r>
          </a:p>
          <a:p>
            <a:endParaRPr lang="en-US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320C63C8-E892-B840-B36A-219A6F50AD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94212" y="4962043"/>
            <a:ext cx="192502" cy="19250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B332902E-09C1-354F-A0BE-8AF36DA59A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94212" y="4462968"/>
            <a:ext cx="192502" cy="19250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26703518-98B9-E948-87C6-4DCE4882CB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94212" y="5461118"/>
            <a:ext cx="192502" cy="1925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97F0C4B-9DCC-8F48-8654-36F5D424F81C}"/>
              </a:ext>
            </a:extLst>
          </p:cNvPr>
          <p:cNvSpPr/>
          <p:nvPr/>
        </p:nvSpPr>
        <p:spPr>
          <a:xfrm>
            <a:off x="2528967" y="4404725"/>
            <a:ext cx="88377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Importance </a:t>
            </a: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preventer </a:t>
            </a:r>
            <a:r>
              <a:rPr lang="en-GB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therapy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reliever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therapy</a:t>
            </a: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patient with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asthma discuss and agree a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personalised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</a:t>
            </a: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Empower patients to take control of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 asthma using the NHS Wales </a:t>
            </a:r>
            <a:r>
              <a:rPr lang="en-GB" sz="16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Asthmahub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or </a:t>
            </a:r>
            <a:r>
              <a:rPr lang="en-GB" sz="16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Asthmahub</a:t>
            </a:r>
            <a:r>
              <a:rPr lang="en-GB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parents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apps</a:t>
            </a: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patient with poor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symptom control, excessive use of reliever therapy (&gt;3/week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should be considered for stepping up in inhaled therapy</a:t>
            </a: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78E30AA-06B4-6846-B7DD-4C90E772F161}"/>
              </a:ext>
            </a:extLst>
          </p:cNvPr>
          <p:cNvSpPr txBox="1"/>
          <p:nvPr/>
        </p:nvSpPr>
        <p:spPr>
          <a:xfrm>
            <a:off x="1240146" y="3812463"/>
            <a:ext cx="744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Improving disease control: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DCC39BB-F882-8140-A0E0-B2F50B75584E}"/>
              </a:ext>
            </a:extLst>
          </p:cNvPr>
          <p:cNvSpPr/>
          <p:nvPr/>
        </p:nvSpPr>
        <p:spPr>
          <a:xfrm rot="5400000">
            <a:off x="-6103680" y="4985660"/>
            <a:ext cx="12532659" cy="442869"/>
          </a:xfrm>
          <a:prstGeom prst="rect">
            <a:avLst/>
          </a:prstGeom>
          <a:solidFill>
            <a:srgbClr val="2B45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8117D90-16ED-C141-AFF2-E89904C23A96}"/>
              </a:ext>
            </a:extLst>
          </p:cNvPr>
          <p:cNvSpPr/>
          <p:nvPr/>
        </p:nvSpPr>
        <p:spPr>
          <a:xfrm rot="5400000">
            <a:off x="-6266333" y="4853959"/>
            <a:ext cx="12532659" cy="117564"/>
          </a:xfrm>
          <a:prstGeom prst="rect">
            <a:avLst/>
          </a:prstGeom>
          <a:solidFill>
            <a:srgbClr val="B49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146" y="244049"/>
            <a:ext cx="10126535" cy="3604850"/>
          </a:xfrm>
          <a:prstGeom prst="rect">
            <a:avLst/>
          </a:prstGeom>
        </p:spPr>
      </p:pic>
      <p:pic>
        <p:nvPicPr>
          <p:cNvPr id="21" name="Graphic 9">
            <a:extLst>
              <a:ext uri="{FF2B5EF4-FFF2-40B4-BE49-F238E27FC236}">
                <a16:creationId xmlns:a16="http://schemas.microsoft.com/office/drawing/2014/main" xmlns="" id="{26703518-98B9-E948-87C6-4DCE4882CB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94212" y="6159618"/>
            <a:ext cx="192502" cy="19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DCC39BB-F882-8140-A0E0-B2F50B75584E}"/>
              </a:ext>
            </a:extLst>
          </p:cNvPr>
          <p:cNvSpPr/>
          <p:nvPr/>
        </p:nvSpPr>
        <p:spPr>
          <a:xfrm rot="5400000">
            <a:off x="-6103680" y="4985660"/>
            <a:ext cx="12532659" cy="442869"/>
          </a:xfrm>
          <a:prstGeom prst="rect">
            <a:avLst/>
          </a:prstGeom>
          <a:solidFill>
            <a:srgbClr val="2B45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8117D90-16ED-C141-AFF2-E89904C23A96}"/>
              </a:ext>
            </a:extLst>
          </p:cNvPr>
          <p:cNvSpPr/>
          <p:nvPr/>
        </p:nvSpPr>
        <p:spPr>
          <a:xfrm rot="5400000">
            <a:off x="-6266333" y="4853959"/>
            <a:ext cx="12532659" cy="117564"/>
          </a:xfrm>
          <a:prstGeom prst="rect">
            <a:avLst/>
          </a:prstGeom>
          <a:solidFill>
            <a:srgbClr val="B49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AD3AD0C-98DF-5347-A7E3-9AEF59D57F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6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13" b="36906"/>
          <a:stretch/>
        </p:blipFill>
        <p:spPr>
          <a:xfrm>
            <a:off x="384084" y="-8004949"/>
            <a:ext cx="12547203" cy="11301340"/>
          </a:xfrm>
          <a:prstGeom prst="rect">
            <a:avLst/>
          </a:prstGeom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" y="1041400"/>
            <a:ext cx="10490200" cy="1790700"/>
          </a:xfrm>
          <a:prstGeom prst="rect">
            <a:avLst/>
          </a:prstGeom>
        </p:spPr>
      </p:pic>
      <p:pic>
        <p:nvPicPr>
          <p:cNvPr id="23" name="Graphic 7">
            <a:extLst>
              <a:ext uri="{FF2B5EF4-FFF2-40B4-BE49-F238E27FC236}">
                <a16:creationId xmlns:a16="http://schemas.microsoft.com/office/drawing/2014/main" xmlns="" id="{320C63C8-E892-B840-B36A-219A6F50AD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94212" y="5207094"/>
            <a:ext cx="192502" cy="192502"/>
          </a:xfrm>
          <a:prstGeom prst="rect">
            <a:avLst/>
          </a:prstGeom>
        </p:spPr>
      </p:pic>
      <p:pic>
        <p:nvPicPr>
          <p:cNvPr id="24" name="Graphic 8">
            <a:extLst>
              <a:ext uri="{FF2B5EF4-FFF2-40B4-BE49-F238E27FC236}">
                <a16:creationId xmlns:a16="http://schemas.microsoft.com/office/drawing/2014/main" xmlns="" id="{B332902E-09C1-354F-A0BE-8AF36DA59A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94212" y="4483831"/>
            <a:ext cx="192502" cy="19250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97F0C4B-9DCC-8F48-8654-36F5D424F81C}"/>
              </a:ext>
            </a:extLst>
          </p:cNvPr>
          <p:cNvSpPr/>
          <p:nvPr/>
        </p:nvSpPr>
        <p:spPr>
          <a:xfrm>
            <a:off x="2528968" y="4404725"/>
            <a:ext cx="64753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interventions have a higher Quality Adjusted Life Year (QALY) for patients with COPD than inhaled therapies</a:t>
            </a: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every patient with COPD is considered for these interventions at every opportunity</a:t>
            </a: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Empower patients with COPD to take control of their condition with the support of the NHS Wales </a:t>
            </a:r>
            <a:r>
              <a:rPr lang="en-GB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COPDhub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app</a:t>
            </a:r>
            <a:endParaRPr lang="en-US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78E30AA-06B4-6846-B7DD-4C90E772F161}"/>
              </a:ext>
            </a:extLst>
          </p:cNvPr>
          <p:cNvSpPr txBox="1"/>
          <p:nvPr/>
        </p:nvSpPr>
        <p:spPr>
          <a:xfrm>
            <a:off x="1240146" y="3812463"/>
            <a:ext cx="744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Focusing on high-value interventions for COPD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7B3F18-F63C-DD4A-83B1-345712CAB13E}"/>
              </a:ext>
            </a:extLst>
          </p:cNvPr>
          <p:cNvSpPr txBox="1"/>
          <p:nvPr/>
        </p:nvSpPr>
        <p:spPr>
          <a:xfrm>
            <a:off x="641674" y="1035691"/>
            <a:ext cx="47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Getting the diagnosis right</a:t>
            </a:r>
            <a:endParaRPr lang="en-GB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79C548-EDBF-CA4A-BA62-F9C4BAB17F36}"/>
              </a:ext>
            </a:extLst>
          </p:cNvPr>
          <p:cNvSpPr/>
          <p:nvPr/>
        </p:nvSpPr>
        <p:spPr>
          <a:xfrm rot="5400000">
            <a:off x="-6103680" y="4997235"/>
            <a:ext cx="12532659" cy="442869"/>
          </a:xfrm>
          <a:prstGeom prst="rect">
            <a:avLst/>
          </a:prstGeom>
          <a:solidFill>
            <a:srgbClr val="2B45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5FCDA06-3548-3241-ADE1-5DC2B0C3B696}"/>
              </a:ext>
            </a:extLst>
          </p:cNvPr>
          <p:cNvSpPr/>
          <p:nvPr/>
        </p:nvSpPr>
        <p:spPr>
          <a:xfrm rot="5400000">
            <a:off x="-6266332" y="4791362"/>
            <a:ext cx="12532659" cy="117564"/>
          </a:xfrm>
          <a:prstGeom prst="rect">
            <a:avLst/>
          </a:prstGeom>
          <a:solidFill>
            <a:srgbClr val="B49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121" y="0"/>
            <a:ext cx="7956879" cy="6865760"/>
          </a:xfrm>
          <a:prstGeom prst="rect">
            <a:avLst/>
          </a:prstGeom>
        </p:spPr>
      </p:pic>
      <p:pic>
        <p:nvPicPr>
          <p:cNvPr id="9" name="Graphic 7">
            <a:extLst>
              <a:ext uri="{FF2B5EF4-FFF2-40B4-BE49-F238E27FC236}">
                <a16:creationId xmlns:a16="http://schemas.microsoft.com/office/drawing/2014/main" xmlns="" id="{320C63C8-E892-B840-B36A-219A6F50AD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4066" y="2440714"/>
            <a:ext cx="192502" cy="192502"/>
          </a:xfrm>
          <a:prstGeom prst="rect">
            <a:avLst/>
          </a:prstGeom>
        </p:spPr>
      </p:pic>
      <p:pic>
        <p:nvPicPr>
          <p:cNvPr id="10" name="Graphic 8">
            <a:extLst>
              <a:ext uri="{FF2B5EF4-FFF2-40B4-BE49-F238E27FC236}">
                <a16:creationId xmlns:a16="http://schemas.microsoft.com/office/drawing/2014/main" xmlns="" id="{B332902E-09C1-354F-A0BE-8AF36DA59A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4066" y="1656024"/>
            <a:ext cx="192502" cy="1925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97F0C4B-9DCC-8F48-8654-36F5D424F81C}"/>
              </a:ext>
            </a:extLst>
          </p:cNvPr>
          <p:cNvSpPr/>
          <p:nvPr/>
        </p:nvSpPr>
        <p:spPr>
          <a:xfrm>
            <a:off x="1288822" y="1627953"/>
            <a:ext cx="3232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that the patient has the right diagnosis</a:t>
            </a:r>
          </a:p>
          <a:p>
            <a:endParaRPr lang="en-GB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four patients on COPD registers in Wales do not have a record of </a:t>
            </a: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post-bronchodilator spirometry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therefore could be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misdiagnosed and on unnecessary inhaled therapies </a:t>
            </a:r>
          </a:p>
        </p:txBody>
      </p:sp>
    </p:spTree>
    <p:extLst>
      <p:ext uri="{BB962C8B-B14F-4D97-AF65-F5344CB8AC3E}">
        <p14:creationId xmlns:p14="http://schemas.microsoft.com/office/powerpoint/2010/main" val="18378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D94898-B28F-1E4C-BE1D-163A635A8A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7479" y="0"/>
            <a:ext cx="12548569" cy="83665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2BC219A-A86C-8F47-A9B0-198B61C50E56}"/>
              </a:ext>
            </a:extLst>
          </p:cNvPr>
          <p:cNvSpPr/>
          <p:nvPr/>
        </p:nvSpPr>
        <p:spPr>
          <a:xfrm>
            <a:off x="-52468" y="-535259"/>
            <a:ext cx="12423371" cy="7393259"/>
          </a:xfrm>
          <a:prstGeom prst="rect">
            <a:avLst/>
          </a:prstGeom>
          <a:solidFill>
            <a:srgbClr val="2B4572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ECBFFB-09B5-7F40-9B9D-79C2AF1559A2}"/>
              </a:ext>
            </a:extLst>
          </p:cNvPr>
          <p:cNvSpPr/>
          <p:nvPr/>
        </p:nvSpPr>
        <p:spPr>
          <a:xfrm>
            <a:off x="5867593" y="2469865"/>
            <a:ext cx="616707" cy="55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F95B0F4-44BE-9648-872A-2FD94A149101}"/>
              </a:ext>
            </a:extLst>
          </p:cNvPr>
          <p:cNvSpPr/>
          <p:nvPr/>
        </p:nvSpPr>
        <p:spPr>
          <a:xfrm>
            <a:off x="5864809" y="2250252"/>
            <a:ext cx="616707" cy="207579"/>
          </a:xfrm>
          <a:prstGeom prst="rect">
            <a:avLst/>
          </a:prstGeom>
          <a:solidFill>
            <a:srgbClr val="B49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8A838B-FF40-5F4B-A54D-69CDD79FC85C}"/>
              </a:ext>
            </a:extLst>
          </p:cNvPr>
          <p:cNvSpPr txBox="1"/>
          <p:nvPr/>
        </p:nvSpPr>
        <p:spPr>
          <a:xfrm>
            <a:off x="2133965" y="2893066"/>
            <a:ext cx="79240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spc="3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questions?</a:t>
            </a:r>
            <a:endParaRPr lang="en-GB" sz="3500" b="1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100" b="1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F4B819E-439F-2443-A523-30C7FFBFDCD0}"/>
              </a:ext>
            </a:extLst>
          </p:cNvPr>
          <p:cNvSpPr txBox="1"/>
          <p:nvPr/>
        </p:nvSpPr>
        <p:spPr>
          <a:xfrm>
            <a:off x="1009488" y="6257836"/>
            <a:ext cx="15353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allwales.icst.org.uk</a:t>
            </a:r>
          </a:p>
          <a:p>
            <a:endParaRPr lang="en-US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7B3F18-F63C-DD4A-83B1-345712CAB13E}"/>
              </a:ext>
            </a:extLst>
          </p:cNvPr>
          <p:cNvSpPr txBox="1"/>
          <p:nvPr/>
        </p:nvSpPr>
        <p:spPr>
          <a:xfrm>
            <a:off x="6243639" y="1220482"/>
            <a:ext cx="500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b="1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 impact of healthcare</a:t>
            </a:r>
            <a:r>
              <a:rPr lang="mr-IN" b="1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GB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7B3F18-F63C-DD4A-83B1-345712CAB13E}"/>
              </a:ext>
            </a:extLst>
          </p:cNvPr>
          <p:cNvSpPr txBox="1"/>
          <p:nvPr/>
        </p:nvSpPr>
        <p:spPr>
          <a:xfrm>
            <a:off x="6243639" y="1853387"/>
            <a:ext cx="56864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GB" spc="3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healthcare sector were a </a:t>
            </a:r>
            <a:r>
              <a:rPr lang="en-GB" spc="300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country, </a:t>
            </a:r>
            <a:r>
              <a:rPr lang="en-GB" spc="3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would be the </a:t>
            </a:r>
            <a:r>
              <a:rPr lang="en-GB" b="1" spc="3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fifth largest </a:t>
            </a:r>
            <a:r>
              <a:rPr lang="en-GB" spc="3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</a:t>
            </a:r>
            <a:r>
              <a:rPr lang="en-GB" spc="300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greenhouse </a:t>
            </a:r>
            <a:r>
              <a:rPr lang="en-GB" spc="3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 emitter on the </a:t>
            </a:r>
            <a:r>
              <a:rPr lang="en-GB" spc="300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planet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GB" spc="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</a:t>
            </a:r>
            <a:r>
              <a:rPr lang="en-GB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 is not just the greatest health </a:t>
            </a:r>
            <a:r>
              <a:rPr lang="en-GB" b="1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threat </a:t>
            </a:r>
            <a:r>
              <a:rPr lang="en-GB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also the greatest health </a:t>
            </a:r>
            <a:r>
              <a:rPr lang="en-GB" b="1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opportunity </a:t>
            </a:r>
            <a:r>
              <a:rPr lang="en-GB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GB" spc="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</a:t>
            </a:r>
            <a:r>
              <a:rPr lang="en-GB" spc="300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century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GB" spc="3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GB" spc="300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illions </a:t>
            </a:r>
            <a:r>
              <a:rPr lang="en-GB" spc="3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lives can be saved from the health benefits of more ambitious climate </a:t>
            </a:r>
            <a:r>
              <a:rPr lang="en-GB" spc="300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79C548-EDBF-CA4A-BA62-F9C4BAB17F36}"/>
              </a:ext>
            </a:extLst>
          </p:cNvPr>
          <p:cNvSpPr/>
          <p:nvPr/>
        </p:nvSpPr>
        <p:spPr>
          <a:xfrm rot="5400000">
            <a:off x="-6103680" y="4997235"/>
            <a:ext cx="12532659" cy="442869"/>
          </a:xfrm>
          <a:prstGeom prst="rect">
            <a:avLst/>
          </a:prstGeom>
          <a:solidFill>
            <a:srgbClr val="2B45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5FCDA06-3548-3241-ADE1-5DC2B0C3B696}"/>
              </a:ext>
            </a:extLst>
          </p:cNvPr>
          <p:cNvSpPr/>
          <p:nvPr/>
        </p:nvSpPr>
        <p:spPr>
          <a:xfrm rot="5400000">
            <a:off x="-6266332" y="4791362"/>
            <a:ext cx="12532659" cy="117564"/>
          </a:xfrm>
          <a:prstGeom prst="rect">
            <a:avLst/>
          </a:prstGeom>
          <a:solidFill>
            <a:srgbClr val="B49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648" y="1246957"/>
            <a:ext cx="4053528" cy="40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971DF45-78E2-D448-93E2-A3E24A9B805B}"/>
              </a:ext>
            </a:extLst>
          </p:cNvPr>
          <p:cNvSpPr/>
          <p:nvPr/>
        </p:nvSpPr>
        <p:spPr>
          <a:xfrm>
            <a:off x="2558901" y="1507163"/>
            <a:ext cx="7074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3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PRINCIPLES OF SUSTAINABLE HEALTHCARE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8B3E2C-0201-884F-829B-D6E887BA6A72}"/>
              </a:ext>
            </a:extLst>
          </p:cNvPr>
          <p:cNvSpPr/>
          <p:nvPr/>
        </p:nvSpPr>
        <p:spPr>
          <a:xfrm>
            <a:off x="5787646" y="2311314"/>
            <a:ext cx="616707" cy="207579"/>
          </a:xfrm>
          <a:prstGeom prst="rect">
            <a:avLst/>
          </a:prstGeom>
          <a:solidFill>
            <a:srgbClr val="BA9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60E3158-5749-D544-9FB4-E0B3D119AC58}"/>
              </a:ext>
            </a:extLst>
          </p:cNvPr>
          <p:cNvSpPr/>
          <p:nvPr/>
        </p:nvSpPr>
        <p:spPr>
          <a:xfrm>
            <a:off x="5790430" y="2530927"/>
            <a:ext cx="616707" cy="55179"/>
          </a:xfrm>
          <a:prstGeom prst="rect">
            <a:avLst/>
          </a:prstGeom>
          <a:solidFill>
            <a:srgbClr val="32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1DE58F5-D2C7-CB4B-AB3A-5340B0B5B5D9}"/>
              </a:ext>
            </a:extLst>
          </p:cNvPr>
          <p:cNvSpPr txBox="1">
            <a:spLocks/>
          </p:cNvSpPr>
          <p:nvPr/>
        </p:nvSpPr>
        <p:spPr>
          <a:xfrm>
            <a:off x="1205446" y="4547064"/>
            <a:ext cx="1985369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400" b="1" spc="3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Prevention</a:t>
            </a:r>
            <a:endParaRPr lang="en-GB" sz="1400" b="1" spc="3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0E36C7C-CE14-1D43-B124-D61911781078}"/>
              </a:ext>
            </a:extLst>
          </p:cNvPr>
          <p:cNvSpPr txBox="1">
            <a:spLocks/>
          </p:cNvSpPr>
          <p:nvPr/>
        </p:nvSpPr>
        <p:spPr>
          <a:xfrm>
            <a:off x="3730477" y="4547064"/>
            <a:ext cx="1985369" cy="1007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400" b="1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 </a:t>
            </a:r>
            <a:r>
              <a:rPr lang="en-GB" sz="1400" b="1" spc="3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</a:t>
            </a:r>
            <a:endParaRPr lang="en-GB" sz="1400" b="1" spc="3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FB74F5F-7646-094C-A766-C7DF773D4FB6}"/>
              </a:ext>
            </a:extLst>
          </p:cNvPr>
          <p:cNvSpPr txBox="1">
            <a:spLocks/>
          </p:cNvSpPr>
          <p:nvPr/>
        </p:nvSpPr>
        <p:spPr>
          <a:xfrm>
            <a:off x="6255508" y="4500048"/>
            <a:ext cx="1985369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400" b="1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 </a:t>
            </a:r>
            <a:r>
              <a:rPr lang="en-GB" sz="1400" b="1" spc="3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pathways</a:t>
            </a:r>
            <a:endParaRPr lang="en-GB" sz="1400" b="1" spc="3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3FA0244-0173-4E41-8158-01832B700229}"/>
              </a:ext>
            </a:extLst>
          </p:cNvPr>
          <p:cNvSpPr txBox="1">
            <a:spLocks/>
          </p:cNvSpPr>
          <p:nvPr/>
        </p:nvSpPr>
        <p:spPr>
          <a:xfrm>
            <a:off x="8785334" y="4547064"/>
            <a:ext cx="1985369" cy="1171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400" b="1" spc="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carbon </a:t>
            </a:r>
            <a:r>
              <a:rPr lang="en-GB" sz="1400" b="1" spc="3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alternatives</a:t>
            </a:r>
            <a:endParaRPr lang="en-GB" sz="1400" b="1" spc="3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xmlns="" id="{6D7D2AB7-D006-A146-9403-62A549FD2B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086" y="3142346"/>
            <a:ext cx="1264288" cy="118419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33FA0244-0173-4E41-8158-01832B700229}"/>
              </a:ext>
            </a:extLst>
          </p:cNvPr>
          <p:cNvSpPr txBox="1">
            <a:spLocks/>
          </p:cNvSpPr>
          <p:nvPr/>
        </p:nvSpPr>
        <p:spPr>
          <a:xfrm>
            <a:off x="8780539" y="5132615"/>
            <a:ext cx="1985369" cy="1171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Prioritising treatments and technologies with a lower environmental impact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33FA0244-0173-4E41-8158-01832B700229}"/>
              </a:ext>
            </a:extLst>
          </p:cNvPr>
          <p:cNvSpPr txBox="1">
            <a:spLocks/>
          </p:cNvSpPr>
          <p:nvPr/>
        </p:nvSpPr>
        <p:spPr>
          <a:xfrm>
            <a:off x="6276993" y="5132615"/>
            <a:ext cx="1985369" cy="1171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Streamlining care systems to minimise wasteful activities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33FA0244-0173-4E41-8158-01832B700229}"/>
              </a:ext>
            </a:extLst>
          </p:cNvPr>
          <p:cNvSpPr txBox="1">
            <a:spLocks/>
          </p:cNvSpPr>
          <p:nvPr/>
        </p:nvSpPr>
        <p:spPr>
          <a:xfrm>
            <a:off x="3751962" y="5132614"/>
            <a:ext cx="1985369" cy="1171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Empowering patients to take a greater role in managing their own health and healthcare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3FA0244-0173-4E41-8158-01832B700229}"/>
              </a:ext>
            </a:extLst>
          </p:cNvPr>
          <p:cNvSpPr txBox="1">
            <a:spLocks/>
          </p:cNvSpPr>
          <p:nvPr/>
        </p:nvSpPr>
        <p:spPr>
          <a:xfrm>
            <a:off x="1226931" y="5132614"/>
            <a:ext cx="1985369" cy="1171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Promoting health and preventing disease by tackling the causes of illness and </a:t>
            </a:r>
            <a:r>
              <a:rPr lang="en-GB" sz="1200" spc="3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inequalities</a:t>
            </a:r>
            <a:endParaRPr lang="en-GB" sz="1200" spc="3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xmlns="" id="{3221AEA2-5ED6-5047-9001-1433B793C4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784" y="3078584"/>
            <a:ext cx="1241515" cy="1162867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xmlns="" id="{644AC675-E968-C046-A25E-0ACB45AAE2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341" y="3098142"/>
            <a:ext cx="1358672" cy="1272603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xmlns="" id="{FF380E6D-FDFB-CC4E-B821-23819E5F82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410" y="3064063"/>
            <a:ext cx="1431439" cy="13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7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99A7B3D-88D2-6A4A-9AED-D4EC8EE17083}"/>
              </a:ext>
            </a:extLst>
          </p:cNvPr>
          <p:cNvSpPr/>
          <p:nvPr/>
        </p:nvSpPr>
        <p:spPr>
          <a:xfrm>
            <a:off x="1959960" y="1476862"/>
            <a:ext cx="96918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Green Health Wales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 of healthcare professionals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across Wales making headway on national sustainable healthcare improvements. </a:t>
            </a:r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</a:t>
            </a:r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info@greenhealthwales.co.uk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to join the network.</a:t>
            </a:r>
          </a:p>
          <a:p>
            <a:pPr>
              <a:spcBef>
                <a:spcPts val="1800"/>
              </a:spcBef>
            </a:pP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Greener Primary Care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Framework and Award Scheme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being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developed by Public Health Wales to support General Practices, Community Pharmacies, Community Optometric Practices and Dental Primary Care Practices </a:t>
            </a:r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implement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range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environmental sustainability actions including prescribing actions (due March 2022). Practices are awarded Bronze, Silver, Gold or Platinum level; depending on the number of actions they achieve. Contact </a:t>
            </a:r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Angharad.Woolridge@wales.nhs.uk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to register interest or become a pilot practice.</a:t>
            </a:r>
          </a:p>
          <a:p>
            <a:pPr>
              <a:spcBef>
                <a:spcPts val="1800"/>
              </a:spcBef>
            </a:pP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Greener Practice Wales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new and evolving </a:t>
            </a:r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GP &amp; GP trainee members from all over </a:t>
            </a:r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Wales.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Members use the secure web based platform to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 and share ideas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Please contact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greenerpracticewales@gmail.com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if you wish to join the group. </a:t>
            </a:r>
            <a:endParaRPr lang="en-GB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800"/>
              </a:spcBef>
            </a:pPr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 action="ppaction://hlinkfile"/>
              </a:rPr>
              <a:t>All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 action="ppaction://hlinkfile"/>
              </a:rPr>
              <a:t>Wales ICST programme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is a freely accessible,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package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including education tutorials, events, case-based assessment and certificate, communications and other resources, to make it easier to make more sustainable inhaler prescribing choices. Visit </a:t>
            </a:r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allwales.icst.org.uk</a:t>
            </a:r>
            <a:r>
              <a:rPr lang="en-GB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information.</a:t>
            </a:r>
          </a:p>
          <a:p>
            <a:pPr>
              <a:spcBef>
                <a:spcPts val="1800"/>
              </a:spcBef>
            </a:pP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All Wales Therapeutics &amp; Toxicology Centre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(AWTTC) are developing an </a:t>
            </a:r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inhaler dashboard </a:t>
            </a:r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help practices identify and consider prescribing low carbon inhaler alternatives.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381A3BA-FD53-4142-A2D6-FA843FA9E670}"/>
              </a:ext>
            </a:extLst>
          </p:cNvPr>
          <p:cNvSpPr/>
          <p:nvPr/>
        </p:nvSpPr>
        <p:spPr>
          <a:xfrm>
            <a:off x="1781898" y="1077990"/>
            <a:ext cx="616707" cy="55179"/>
          </a:xfrm>
          <a:prstGeom prst="rect">
            <a:avLst/>
          </a:prstGeom>
          <a:solidFill>
            <a:srgbClr val="2B4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6F1780B-EBEE-5C45-87FF-EB42B2638ACE}"/>
              </a:ext>
            </a:extLst>
          </p:cNvPr>
          <p:cNvSpPr txBox="1"/>
          <p:nvPr/>
        </p:nvSpPr>
        <p:spPr>
          <a:xfrm>
            <a:off x="1781898" y="514641"/>
            <a:ext cx="914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being done </a:t>
            </a:r>
            <a:r>
              <a:rPr lang="en-GB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Wales to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sustainable healthcare</a:t>
            </a:r>
            <a:r>
              <a:rPr lang="en-GB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FC6C57D-0635-3343-9074-5C7821CB54E4}"/>
              </a:ext>
            </a:extLst>
          </p:cNvPr>
          <p:cNvSpPr/>
          <p:nvPr/>
        </p:nvSpPr>
        <p:spPr>
          <a:xfrm rot="5400000">
            <a:off x="-6103680" y="4985660"/>
            <a:ext cx="12532659" cy="442869"/>
          </a:xfrm>
          <a:prstGeom prst="rect">
            <a:avLst/>
          </a:prstGeom>
          <a:solidFill>
            <a:srgbClr val="2B45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76E9170-B8E8-3242-B960-9EFA11320830}"/>
              </a:ext>
            </a:extLst>
          </p:cNvPr>
          <p:cNvSpPr/>
          <p:nvPr/>
        </p:nvSpPr>
        <p:spPr>
          <a:xfrm rot="5400000">
            <a:off x="-6266333" y="4853959"/>
            <a:ext cx="12532659" cy="117564"/>
          </a:xfrm>
          <a:prstGeom prst="rect">
            <a:avLst/>
          </a:prstGeom>
          <a:solidFill>
            <a:srgbClr val="B49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875190-84C5-8D4C-B99A-BE981E0B5CB4}"/>
              </a:ext>
            </a:extLst>
          </p:cNvPr>
          <p:cNvSpPr txBox="1"/>
          <p:nvPr/>
        </p:nvSpPr>
        <p:spPr>
          <a:xfrm>
            <a:off x="1164565" y="6328138"/>
            <a:ext cx="15353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allwales.icst.org.uk</a:t>
            </a:r>
          </a:p>
          <a:p>
            <a:endParaRPr lang="en-US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06" y="1397662"/>
            <a:ext cx="748518" cy="7703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70" y="5251010"/>
            <a:ext cx="1443608" cy="371745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92" y="3379299"/>
            <a:ext cx="774964" cy="774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28" y="2600409"/>
            <a:ext cx="1597978" cy="354439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1" y="4355495"/>
            <a:ext cx="1361992" cy="56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1C79DBC-AD56-B04F-A671-886FBF208FEB}"/>
              </a:ext>
            </a:extLst>
          </p:cNvPr>
          <p:cNvSpPr/>
          <p:nvPr/>
        </p:nvSpPr>
        <p:spPr>
          <a:xfrm rot="5400000">
            <a:off x="-6103680" y="4985660"/>
            <a:ext cx="12532659" cy="442869"/>
          </a:xfrm>
          <a:prstGeom prst="rect">
            <a:avLst/>
          </a:prstGeom>
          <a:solidFill>
            <a:srgbClr val="2B45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99B1F95-3C5E-9A41-B3D2-6EFB8CD14449}"/>
              </a:ext>
            </a:extLst>
          </p:cNvPr>
          <p:cNvSpPr/>
          <p:nvPr/>
        </p:nvSpPr>
        <p:spPr>
          <a:xfrm rot="5400000">
            <a:off x="-6266332" y="4791362"/>
            <a:ext cx="12532659" cy="117564"/>
          </a:xfrm>
          <a:prstGeom prst="rect">
            <a:avLst/>
          </a:prstGeom>
          <a:solidFill>
            <a:srgbClr val="B49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66074C-6376-CC43-A285-7D7C5C8A6D21}"/>
              </a:ext>
            </a:extLst>
          </p:cNvPr>
          <p:cNvSpPr txBox="1"/>
          <p:nvPr/>
        </p:nvSpPr>
        <p:spPr>
          <a:xfrm>
            <a:off x="1181734" y="594404"/>
            <a:ext cx="744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and Social Care Carbon Emissions (2018 report)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2078185" y="1677076"/>
          <a:ext cx="8128000" cy="518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98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4084" y="1"/>
            <a:ext cx="12034744" cy="68580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084" y="0"/>
            <a:ext cx="8213816" cy="5426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7B3F18-F63C-DD4A-83B1-345712CAB13E}"/>
              </a:ext>
            </a:extLst>
          </p:cNvPr>
          <p:cNvSpPr txBox="1"/>
          <p:nvPr/>
        </p:nvSpPr>
        <p:spPr>
          <a:xfrm>
            <a:off x="5276004" y="4665478"/>
            <a:ext cx="666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 Impact of Metered Dose Inhalers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7B3F18-F63C-DD4A-83B1-345712CAB13E}"/>
              </a:ext>
            </a:extLst>
          </p:cNvPr>
          <p:cNvSpPr txBox="1"/>
          <p:nvPr/>
        </p:nvSpPr>
        <p:spPr>
          <a:xfrm>
            <a:off x="5404973" y="5207094"/>
            <a:ext cx="64077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GB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Carbon footprint of all inhalers in Wales </a:t>
            </a:r>
            <a:r>
              <a:rPr lang="en-GB" b="1" spc="300" dirty="0">
                <a:latin typeface="Open Sans" charset="0"/>
                <a:ea typeface="Open Sans" charset="0"/>
                <a:cs typeface="Open Sans" charset="0"/>
              </a:rPr>
              <a:t>59,891 tonnes </a:t>
            </a:r>
            <a:r>
              <a:rPr lang="en-GB" spc="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</a:t>
            </a:r>
            <a:r>
              <a:rPr lang="en-GB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</a:t>
            </a:r>
            <a:r>
              <a:rPr lang="en-GB" spc="3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GB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GB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Equivalent to </a:t>
            </a:r>
            <a:r>
              <a:rPr lang="en-GB" b="1" spc="300" dirty="0">
                <a:latin typeface="Open Sans" charset="0"/>
                <a:ea typeface="Open Sans" charset="0"/>
                <a:cs typeface="Open Sans" charset="0"/>
              </a:rPr>
              <a:t>159 million </a:t>
            </a:r>
            <a:r>
              <a:rPr lang="en-GB" spc="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passenger </a:t>
            </a:r>
            <a:r>
              <a:rPr lang="en-GB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 </a:t>
            </a:r>
            <a:r>
              <a:rPr lang="en-GB" spc="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miles, or a flight </a:t>
            </a:r>
            <a:r>
              <a:rPr lang="en-GB" b="1" spc="3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the sun and back</a:t>
            </a:r>
            <a:endParaRPr lang="en-GB" b="1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79C548-EDBF-CA4A-BA62-F9C4BAB17F36}"/>
              </a:ext>
            </a:extLst>
          </p:cNvPr>
          <p:cNvSpPr/>
          <p:nvPr/>
        </p:nvSpPr>
        <p:spPr>
          <a:xfrm rot="5400000">
            <a:off x="-6103680" y="4985660"/>
            <a:ext cx="12532659" cy="442869"/>
          </a:xfrm>
          <a:prstGeom prst="rect">
            <a:avLst/>
          </a:prstGeom>
          <a:solidFill>
            <a:srgbClr val="2B45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5FCDA06-3548-3241-ADE1-5DC2B0C3B696}"/>
              </a:ext>
            </a:extLst>
          </p:cNvPr>
          <p:cNvSpPr/>
          <p:nvPr/>
        </p:nvSpPr>
        <p:spPr>
          <a:xfrm rot="5400000">
            <a:off x="-6266332" y="4791362"/>
            <a:ext cx="12532659" cy="117564"/>
          </a:xfrm>
          <a:prstGeom prst="rect">
            <a:avLst/>
          </a:prstGeom>
          <a:solidFill>
            <a:srgbClr val="B49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652"/>
          <a:stretch/>
        </p:blipFill>
        <p:spPr>
          <a:xfrm>
            <a:off x="10640828" y="0"/>
            <a:ext cx="2081028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785B86C-A025-714F-9840-4AAF9932F4B7}"/>
              </a:ext>
            </a:extLst>
          </p:cNvPr>
          <p:cNvSpPr/>
          <p:nvPr/>
        </p:nvSpPr>
        <p:spPr>
          <a:xfrm>
            <a:off x="0" y="3731064"/>
            <a:ext cx="12192001" cy="3126936"/>
          </a:xfrm>
          <a:prstGeom prst="rect">
            <a:avLst/>
          </a:prstGeom>
          <a:solidFill>
            <a:srgbClr val="32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66074C-6376-CC43-A285-7D7C5C8A6D21}"/>
              </a:ext>
            </a:extLst>
          </p:cNvPr>
          <p:cNvSpPr txBox="1"/>
          <p:nvPr/>
        </p:nvSpPr>
        <p:spPr>
          <a:xfrm>
            <a:off x="747476" y="3924710"/>
            <a:ext cx="884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Inhaler comparison</a:t>
            </a:r>
            <a:endParaRPr lang="en-GB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462" y="-33042"/>
            <a:ext cx="1819215" cy="2132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727" y="314384"/>
            <a:ext cx="719034" cy="178509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81DE58F5-D2C7-CB4B-AB3A-5340B0B5B5D9}"/>
              </a:ext>
            </a:extLst>
          </p:cNvPr>
          <p:cNvSpPr txBox="1">
            <a:spLocks/>
          </p:cNvSpPr>
          <p:nvPr/>
        </p:nvSpPr>
        <p:spPr>
          <a:xfrm>
            <a:off x="1671974" y="2561327"/>
            <a:ext cx="2210038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spc="3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Ventolin™ </a:t>
            </a:r>
            <a:r>
              <a:rPr lang="en-GB" sz="1400" b="1" spc="3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evohaler</a:t>
            </a:r>
            <a:endParaRPr lang="en-GB" sz="1400" b="1" spc="3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spc="3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(MDI)</a:t>
            </a:r>
            <a:endParaRPr lang="en-GB" sz="1400" spc="3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33FA0244-0173-4E41-8158-01832B700229}"/>
              </a:ext>
            </a:extLst>
          </p:cNvPr>
          <p:cNvSpPr txBox="1">
            <a:spLocks/>
          </p:cNvSpPr>
          <p:nvPr/>
        </p:nvSpPr>
        <p:spPr>
          <a:xfrm>
            <a:off x="1568967" y="3146877"/>
            <a:ext cx="2459022" cy="1557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 spc="30" dirty="0" smtClean="0">
                <a:latin typeface="Open Sans" charset="0"/>
                <a:ea typeface="Open Sans" charset="0"/>
                <a:cs typeface="Open Sans" charset="0"/>
              </a:rPr>
              <a:t>28kgCO</a:t>
            </a:r>
            <a:r>
              <a:rPr lang="en-GB" sz="1200" spc="30" baseline="-25000" dirty="0" smtClean="0">
                <a:latin typeface="Open Sans" charset="0"/>
                <a:ea typeface="Open Sans" charset="0"/>
                <a:cs typeface="Open Sans" charset="0"/>
              </a:rPr>
              <a:t>2 </a:t>
            </a:r>
            <a:r>
              <a:rPr lang="en-GB" sz="1200" spc="30" dirty="0" err="1" smtClean="0">
                <a:latin typeface="Open Sans" charset="0"/>
                <a:ea typeface="Open Sans" charset="0"/>
                <a:cs typeface="Open Sans" charset="0"/>
              </a:rPr>
              <a:t>eq</a:t>
            </a:r>
            <a:r>
              <a:rPr lang="en-GB" sz="1200" spc="3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GB" sz="1200" spc="30" dirty="0">
                <a:latin typeface="Open Sans" charset="0"/>
                <a:ea typeface="Open Sans" charset="0"/>
                <a:cs typeface="Open Sans" charset="0"/>
              </a:rPr>
              <a:t>per </a:t>
            </a:r>
            <a:r>
              <a:rPr lang="en-GB" sz="1200" spc="30" dirty="0" smtClean="0">
                <a:latin typeface="Open Sans" charset="0"/>
                <a:ea typeface="Open Sans" charset="0"/>
                <a:cs typeface="Open Sans" charset="0"/>
              </a:rPr>
              <a:t>inhaler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81DE58F5-D2C7-CB4B-AB3A-5340B0B5B5D9}"/>
              </a:ext>
            </a:extLst>
          </p:cNvPr>
          <p:cNvSpPr txBox="1">
            <a:spLocks/>
          </p:cNvSpPr>
          <p:nvPr/>
        </p:nvSpPr>
        <p:spPr>
          <a:xfrm>
            <a:off x="8599560" y="2561327"/>
            <a:ext cx="1985369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spc="3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Dry Powder Inhaler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spc="3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(DPI)</a:t>
            </a:r>
            <a:endParaRPr lang="en-GB" sz="1400" spc="3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33FA0244-0173-4E41-8158-01832B700229}"/>
              </a:ext>
            </a:extLst>
          </p:cNvPr>
          <p:cNvSpPr txBox="1">
            <a:spLocks/>
          </p:cNvSpPr>
          <p:nvPr/>
        </p:nvSpPr>
        <p:spPr>
          <a:xfrm>
            <a:off x="8599560" y="3146876"/>
            <a:ext cx="1985369" cy="1430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 spc="30" dirty="0" smtClean="0">
                <a:latin typeface="Open Sans" charset="0"/>
                <a:ea typeface="Open Sans" charset="0"/>
                <a:cs typeface="Open Sans" charset="0"/>
              </a:rPr>
              <a:t>&lt;1kgCO</a:t>
            </a:r>
            <a:r>
              <a:rPr lang="en-GB" sz="1200" spc="30" baseline="-25000" dirty="0" smtClean="0">
                <a:latin typeface="Open Sans" charset="0"/>
                <a:ea typeface="Open Sans" charset="0"/>
                <a:cs typeface="Open Sans" charset="0"/>
              </a:rPr>
              <a:t>2 </a:t>
            </a:r>
            <a:r>
              <a:rPr lang="en-GB" sz="1200" spc="30" dirty="0" err="1">
                <a:latin typeface="Open Sans" charset="0"/>
                <a:ea typeface="Open Sans" charset="0"/>
                <a:cs typeface="Open Sans" charset="0"/>
              </a:rPr>
              <a:t>eq</a:t>
            </a:r>
            <a:r>
              <a:rPr lang="en-GB" sz="1200" spc="30" dirty="0">
                <a:latin typeface="Open Sans" charset="0"/>
                <a:ea typeface="Open Sans" charset="0"/>
                <a:cs typeface="Open Sans" charset="0"/>
              </a:rPr>
              <a:t> per inhaler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200" spc="3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588" y="576222"/>
            <a:ext cx="1219468" cy="1523254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33FA0244-0173-4E41-8158-01832B700229}"/>
              </a:ext>
            </a:extLst>
          </p:cNvPr>
          <p:cNvSpPr txBox="1">
            <a:spLocks/>
          </p:cNvSpPr>
          <p:nvPr/>
        </p:nvSpPr>
        <p:spPr>
          <a:xfrm>
            <a:off x="4955107" y="3146876"/>
            <a:ext cx="2459022" cy="1557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 spc="30" dirty="0" smtClean="0">
                <a:latin typeface="Open Sans" charset="0"/>
                <a:ea typeface="Open Sans" charset="0"/>
                <a:cs typeface="Open Sans" charset="0"/>
              </a:rPr>
              <a:t>10kgCO</a:t>
            </a:r>
            <a:r>
              <a:rPr lang="en-GB" sz="1200" spc="30" baseline="-25000" dirty="0" smtClean="0">
                <a:latin typeface="Open Sans" charset="0"/>
                <a:ea typeface="Open Sans" charset="0"/>
                <a:cs typeface="Open Sans" charset="0"/>
              </a:rPr>
              <a:t>2 </a:t>
            </a:r>
            <a:r>
              <a:rPr lang="en-GB" sz="1200" spc="30" dirty="0" err="1">
                <a:latin typeface="Open Sans" charset="0"/>
                <a:ea typeface="Open Sans" charset="0"/>
                <a:cs typeface="Open Sans" charset="0"/>
              </a:rPr>
              <a:t>eq</a:t>
            </a:r>
            <a:r>
              <a:rPr lang="en-GB" sz="1200" spc="30" dirty="0">
                <a:latin typeface="Open Sans" charset="0"/>
                <a:ea typeface="Open Sans" charset="0"/>
                <a:cs typeface="Open Sans" charset="0"/>
              </a:rPr>
              <a:t> per </a:t>
            </a:r>
            <a:r>
              <a:rPr lang="en-GB" sz="1200" spc="30" dirty="0" smtClean="0">
                <a:latin typeface="Open Sans" charset="0"/>
                <a:ea typeface="Open Sans" charset="0"/>
                <a:cs typeface="Open Sans" charset="0"/>
              </a:rPr>
              <a:t>inhaler</a:t>
            </a:r>
            <a:endParaRPr lang="en-GB" sz="1200" spc="3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81DE58F5-D2C7-CB4B-AB3A-5340B0B5B5D9}"/>
              </a:ext>
            </a:extLst>
          </p:cNvPr>
          <p:cNvSpPr txBox="1">
            <a:spLocks/>
          </p:cNvSpPr>
          <p:nvPr/>
        </p:nvSpPr>
        <p:spPr>
          <a:xfrm>
            <a:off x="5190512" y="2561327"/>
            <a:ext cx="1985369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b="1" spc="3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Salamol™ </a:t>
            </a:r>
            <a:r>
              <a:rPr lang="en-GB" sz="1400" b="1" spc="3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evohaler</a:t>
            </a:r>
            <a:endParaRPr lang="en-GB" sz="1400" b="1" spc="3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spc="3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GB" sz="1400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MDI)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b="1" spc="3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27B3F18-F63C-DD4A-83B1-345712CAB13E}"/>
              </a:ext>
            </a:extLst>
          </p:cNvPr>
          <p:cNvSpPr txBox="1"/>
          <p:nvPr/>
        </p:nvSpPr>
        <p:spPr>
          <a:xfrm>
            <a:off x="868102" y="4487687"/>
            <a:ext cx="10914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GB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Metered Dose Inhalers </a:t>
            </a:r>
            <a:r>
              <a:rPr lang="en-GB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 </a:t>
            </a:r>
            <a:r>
              <a:rPr lang="en-GB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hydrofluorocarbon </a:t>
            </a:r>
            <a:r>
              <a:rPr lang="en-GB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</a:t>
            </a:r>
            <a:r>
              <a:rPr lang="en-GB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propellants.  </a:t>
            </a:r>
            <a:r>
              <a:rPr lang="en-GB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Although </a:t>
            </a:r>
            <a:r>
              <a:rPr lang="en-GB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ozone depleting, </a:t>
            </a:r>
            <a:r>
              <a:rPr lang="en-GB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HFCs are </a:t>
            </a:r>
            <a:r>
              <a:rPr lang="en-GB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still potent greenhouse </a:t>
            </a:r>
            <a:r>
              <a:rPr lang="en-GB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gases.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GB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Dry powder inhalers do not contain this propellant, and have a much lower global warming potential.</a:t>
            </a:r>
          </a:p>
          <a:p>
            <a:pPr marL="457200" indent="-457200">
              <a:spcAft>
                <a:spcPts val="1200"/>
              </a:spcAft>
              <a:buFont typeface="Arial" charset="0"/>
              <a:buChar char="•"/>
            </a:pPr>
            <a:r>
              <a:rPr lang="en-GB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</a:t>
            </a:r>
            <a:r>
              <a:rPr lang="en-GB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MDIs </a:t>
            </a:r>
            <a:r>
              <a:rPr lang="en-GB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</a:t>
            </a:r>
            <a:r>
              <a:rPr lang="en-GB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smaller </a:t>
            </a:r>
            <a:r>
              <a:rPr lang="en-GB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volume, </a:t>
            </a:r>
            <a:r>
              <a:rPr lang="en-GB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such as Salamol</a:t>
            </a:r>
            <a:r>
              <a:rPr lang="en-GB" spc="3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™, and contain less HFC propellant.</a:t>
            </a:r>
            <a:endParaRPr lang="en-GB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927" y="1306717"/>
            <a:ext cx="1186139" cy="1180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761" y="1361270"/>
            <a:ext cx="1048416" cy="11258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37" y="1377664"/>
            <a:ext cx="1186139" cy="118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F2B490-96A0-D245-BCA3-3B1A877E8FDF}"/>
              </a:ext>
            </a:extLst>
          </p:cNvPr>
          <p:cNvSpPr txBox="1"/>
          <p:nvPr/>
        </p:nvSpPr>
        <p:spPr>
          <a:xfrm>
            <a:off x="1268062" y="6114942"/>
            <a:ext cx="15353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allwales.icst.org.uk</a:t>
            </a:r>
          </a:p>
          <a:p>
            <a:endParaRPr lang="en-US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7B3F18-F63C-DD4A-83B1-345712CAB13E}"/>
              </a:ext>
            </a:extLst>
          </p:cNvPr>
          <p:cNvSpPr txBox="1"/>
          <p:nvPr/>
        </p:nvSpPr>
        <p:spPr>
          <a:xfrm>
            <a:off x="938209" y="589940"/>
            <a:ext cx="5782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Wales Guidelines</a:t>
            </a:r>
          </a:p>
          <a:p>
            <a:endParaRPr lang="en-GB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(available on the All Wales ICST platform, including printed copies delivered to your practice on request) </a:t>
            </a:r>
            <a:endParaRPr lang="en-GB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11">
            <a:extLst>
              <a:ext uri="{FF2B5EF4-FFF2-40B4-BE49-F238E27FC236}">
                <a16:creationId xmlns:a16="http://schemas.microsoft.com/office/drawing/2014/main" xmlns="" id="{8E050F70-CB42-F442-8BFE-496D5BEE3C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6815" y="3883359"/>
            <a:ext cx="192502" cy="192502"/>
          </a:xfrm>
          <a:prstGeom prst="rect">
            <a:avLst/>
          </a:prstGeom>
        </p:spPr>
      </p:pic>
      <p:pic>
        <p:nvPicPr>
          <p:cNvPr id="10" name="Graphic 15">
            <a:extLst>
              <a:ext uri="{FF2B5EF4-FFF2-40B4-BE49-F238E27FC236}">
                <a16:creationId xmlns:a16="http://schemas.microsoft.com/office/drawing/2014/main" xmlns="" id="{6F6336CD-4E1E-A740-8BAB-ED163A36FB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64216" y="4854443"/>
            <a:ext cx="192446" cy="192446"/>
          </a:xfrm>
          <a:prstGeom prst="rect">
            <a:avLst/>
          </a:prstGeom>
        </p:spPr>
      </p:pic>
      <p:pic>
        <p:nvPicPr>
          <p:cNvPr id="14" name="Graphic 17">
            <a:extLst>
              <a:ext uri="{FF2B5EF4-FFF2-40B4-BE49-F238E27FC236}">
                <a16:creationId xmlns:a16="http://schemas.microsoft.com/office/drawing/2014/main" xmlns="" id="{20AFD986-8B83-224F-A934-9F579CDA39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8937" y="2427818"/>
            <a:ext cx="192502" cy="1925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82118" y="3860418"/>
            <a:ext cx="4172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are interactive,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guidelines </a:t>
            </a: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support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teams to make the switch to lower carbon alternatives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1682118" y="4838908"/>
            <a:ext cx="4172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Supplemental education and instruction from the experts in Wales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82118" y="2389487"/>
            <a:ext cx="41725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All Wales Guidelines for the Management of COPD and Asthma provide guidance on the inhalers with higher and lower global warming potential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468754A-2DEF-EA47-9D70-C74FE4677EA6}"/>
              </a:ext>
            </a:extLst>
          </p:cNvPr>
          <p:cNvSpPr/>
          <p:nvPr/>
        </p:nvSpPr>
        <p:spPr>
          <a:xfrm>
            <a:off x="1065412" y="1799726"/>
            <a:ext cx="616707" cy="55179"/>
          </a:xfrm>
          <a:prstGeom prst="rect">
            <a:avLst/>
          </a:prstGeom>
          <a:solidFill>
            <a:srgbClr val="2B4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8E69AB5-D5CA-6844-AA20-1569DB0DDDEB}"/>
              </a:ext>
            </a:extLst>
          </p:cNvPr>
          <p:cNvSpPr/>
          <p:nvPr/>
        </p:nvSpPr>
        <p:spPr>
          <a:xfrm rot="5400000">
            <a:off x="-6103680" y="4985660"/>
            <a:ext cx="12532659" cy="442869"/>
          </a:xfrm>
          <a:prstGeom prst="rect">
            <a:avLst/>
          </a:prstGeom>
          <a:solidFill>
            <a:srgbClr val="2B45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80AD518-1B0F-B548-8DF2-4BB3375C6622}"/>
              </a:ext>
            </a:extLst>
          </p:cNvPr>
          <p:cNvSpPr/>
          <p:nvPr/>
        </p:nvSpPr>
        <p:spPr>
          <a:xfrm rot="5400000">
            <a:off x="-6266332" y="4791362"/>
            <a:ext cx="12532659" cy="117564"/>
          </a:xfrm>
          <a:prstGeom prst="rect">
            <a:avLst/>
          </a:prstGeom>
          <a:solidFill>
            <a:srgbClr val="B49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AD3AD0C-98DF-5347-A7E3-9AEF59D57F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374" y="3093646"/>
            <a:ext cx="5122933" cy="3621460"/>
          </a:xfrm>
          <a:prstGeom prst="rect">
            <a:avLst/>
          </a:prstGeom>
          <a:effectLst>
            <a:outerShdw blurRad="263915" dist="103646" dir="1212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AD3AD0C-98DF-5347-A7E3-9AEF59D57F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900" y="157145"/>
            <a:ext cx="3848100" cy="5421222"/>
          </a:xfrm>
          <a:prstGeom prst="rect">
            <a:avLst/>
          </a:prstGeom>
          <a:effectLst>
            <a:outerShdw blurRad="263915" dist="103646" dir="1212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895" y="463626"/>
            <a:ext cx="2022950" cy="114212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735" y="4791090"/>
            <a:ext cx="2022950" cy="1139095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735" y="2629333"/>
            <a:ext cx="2022950" cy="113817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655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F2B490-96A0-D245-BCA3-3B1A877E8FDF}"/>
              </a:ext>
            </a:extLst>
          </p:cNvPr>
          <p:cNvSpPr txBox="1"/>
          <p:nvPr/>
        </p:nvSpPr>
        <p:spPr>
          <a:xfrm>
            <a:off x="1268062" y="6114942"/>
            <a:ext cx="15353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allwales.icst.org.uk</a:t>
            </a:r>
          </a:p>
          <a:p>
            <a:endParaRPr lang="en-US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7B3F18-F63C-DD4A-83B1-345712CAB13E}"/>
              </a:ext>
            </a:extLst>
          </p:cNvPr>
          <p:cNvSpPr txBox="1"/>
          <p:nvPr/>
        </p:nvSpPr>
        <p:spPr>
          <a:xfrm>
            <a:off x="950910" y="630945"/>
            <a:ext cx="7634290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 of lower carbon alternatives</a:t>
            </a:r>
            <a:br>
              <a:rPr lang="en-GB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Taken from the All Wales COPD Management </a:t>
            </a:r>
            <a:r>
              <a:rPr lang="en-GB" i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Prescribing Guideline</a:t>
            </a:r>
            <a:endParaRPr lang="en-GB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468754A-2DEF-EA47-9D70-C74FE4677EA6}"/>
              </a:ext>
            </a:extLst>
          </p:cNvPr>
          <p:cNvSpPr/>
          <p:nvPr/>
        </p:nvSpPr>
        <p:spPr>
          <a:xfrm>
            <a:off x="1065412" y="1799726"/>
            <a:ext cx="616707" cy="55179"/>
          </a:xfrm>
          <a:prstGeom prst="rect">
            <a:avLst/>
          </a:prstGeom>
          <a:solidFill>
            <a:srgbClr val="2B4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8E69AB5-D5CA-6844-AA20-1569DB0DDDEB}"/>
              </a:ext>
            </a:extLst>
          </p:cNvPr>
          <p:cNvSpPr/>
          <p:nvPr/>
        </p:nvSpPr>
        <p:spPr>
          <a:xfrm rot="5400000">
            <a:off x="-6103680" y="4985660"/>
            <a:ext cx="12532659" cy="442869"/>
          </a:xfrm>
          <a:prstGeom prst="rect">
            <a:avLst/>
          </a:prstGeom>
          <a:solidFill>
            <a:srgbClr val="2B45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80AD518-1B0F-B548-8DF2-4BB3375C6622}"/>
              </a:ext>
            </a:extLst>
          </p:cNvPr>
          <p:cNvSpPr/>
          <p:nvPr/>
        </p:nvSpPr>
        <p:spPr>
          <a:xfrm rot="5400000">
            <a:off x="-6266332" y="4791362"/>
            <a:ext cx="12532659" cy="117564"/>
          </a:xfrm>
          <a:prstGeom prst="rect">
            <a:avLst/>
          </a:prstGeom>
          <a:solidFill>
            <a:srgbClr val="B49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AD3AD0C-98DF-5347-A7E3-9AEF59D57F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412" y="2434293"/>
            <a:ext cx="2439788" cy="2998991"/>
          </a:xfrm>
          <a:prstGeom prst="rect">
            <a:avLst/>
          </a:prstGeom>
          <a:effectLst>
            <a:outerShdw blurRad="263915" dist="103646" dir="1212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AD3AD0C-98DF-5347-A7E3-9AEF59D57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257" y="2434292"/>
            <a:ext cx="2455535" cy="3101383"/>
          </a:xfrm>
          <a:prstGeom prst="rect">
            <a:avLst/>
          </a:prstGeom>
          <a:effectLst>
            <a:outerShdw blurRad="263915" dist="103646" dir="1212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BAD3AD0C-98DF-5347-A7E3-9AEF59D57F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660" y="2434293"/>
            <a:ext cx="2462077" cy="3019986"/>
          </a:xfrm>
          <a:prstGeom prst="rect">
            <a:avLst/>
          </a:prstGeom>
          <a:effectLst>
            <a:outerShdw blurRad="263915" dist="103646" dir="1212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AD3AD0C-98DF-5347-A7E3-9AEF59D57F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4113" y="2434293"/>
            <a:ext cx="2437049" cy="2170924"/>
          </a:xfrm>
          <a:prstGeom prst="rect">
            <a:avLst/>
          </a:prstGeom>
          <a:effectLst>
            <a:outerShdw blurRad="263915" dist="103646" dir="12120000" algn="ctr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44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664</Words>
  <Application>Microsoft Macintosh PowerPoint</Application>
  <PresentationFormat>Widescreen</PresentationFormat>
  <Paragraphs>91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Calibri Light</vt:lpstr>
      <vt:lpstr>Open Sans</vt:lpstr>
      <vt:lpstr>Open Sans Light</vt:lpstr>
      <vt:lpstr>Open Sans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Wallis</dc:creator>
  <cp:lastModifiedBy>Laura Wallis</cp:lastModifiedBy>
  <cp:revision>1</cp:revision>
  <dcterms:created xsi:type="dcterms:W3CDTF">2021-11-30T14:43:18Z</dcterms:created>
  <dcterms:modified xsi:type="dcterms:W3CDTF">2021-11-30T15:12:08Z</dcterms:modified>
</cp:coreProperties>
</file>